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tags/tag2.xml" ContentType="application/vnd.openxmlformats-officedocument.presentationml.tags+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tags/tag4.xml" ContentType="application/vnd.openxmlformats-officedocument.presentationml.tags+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tags/tag8.xml" ContentType="application/vnd.openxmlformats-officedocument.presentationml.tags+xml"/>
  <Override PartName="/ppt/notesSlides/notesSlide10.xml" ContentType="application/vnd.openxmlformats-officedocument.presentationml.notesSlide+xml"/>
  <Override PartName="/ppt/tags/tag9.xml" ContentType="application/vnd.openxmlformats-officedocument.presentationml.tags+xml"/>
  <Override PartName="/ppt/notesSlides/notesSlide11.xml" ContentType="application/vnd.openxmlformats-officedocument.presentationml.notesSlide+xml"/>
  <Override PartName="/ppt/tags/tag10.xml" ContentType="application/vnd.openxmlformats-officedocument.presentationml.tags+xml"/>
  <Override PartName="/ppt/notesSlides/notesSlide12.xml" ContentType="application/vnd.openxmlformats-officedocument.presentationml.notesSlide+xml"/>
  <Override PartName="/ppt/tags/tag11.xml" ContentType="application/vnd.openxmlformats-officedocument.presentationml.tags+xml"/>
  <Override PartName="/ppt/notesSlides/notesSlide13.xml" ContentType="application/vnd.openxmlformats-officedocument.presentationml.notesSlide+xml"/>
  <Override PartName="/ppt/tags/tag12.xml" ContentType="application/vnd.openxmlformats-officedocument.presentationml.tags+xml"/>
  <Override PartName="/ppt/notesSlides/notesSlide14.xml" ContentType="application/vnd.openxmlformats-officedocument.presentationml.notesSlide+xml"/>
  <Override PartName="/ppt/tags/tag13.xml" ContentType="application/vnd.openxmlformats-officedocument.presentationml.tag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tags/tag14.xml" ContentType="application/vnd.openxmlformats-officedocument.presentationml.tags+xml"/>
  <Override PartName="/ppt/notesSlides/notesSlide17.xml" ContentType="application/vnd.openxmlformats-officedocument.presentationml.notesSlide+xml"/>
  <Override PartName="/ppt/tags/tag15.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tags/tag16.xml" ContentType="application/vnd.openxmlformats-officedocument.presentationml.tags+xml"/>
  <Override PartName="/ppt/notesSlides/notesSlide20.xml" ContentType="application/vnd.openxmlformats-officedocument.presentationml.notesSlide+xml"/>
  <Override PartName="/ppt/tags/tag17.xml" ContentType="application/vnd.openxmlformats-officedocument.presentationml.tags+xml"/>
  <Override PartName="/ppt/notesSlides/notesSlide21.xml" ContentType="application/vnd.openxmlformats-officedocument.presentationml.notesSlide+xml"/>
  <Override PartName="/ppt/tags/tag18.xml" ContentType="application/vnd.openxmlformats-officedocument.presentationml.tags+xml"/>
  <Override PartName="/ppt/notesSlides/notesSlide22.xml" ContentType="application/vnd.openxmlformats-officedocument.presentationml.notesSlide+xml"/>
  <Override PartName="/ppt/tags/tag19.xml" ContentType="application/vnd.openxmlformats-officedocument.presentationml.tags+xml"/>
  <Override PartName="/ppt/notesSlides/notesSlide23.xml" ContentType="application/vnd.openxmlformats-officedocument.presentationml.notesSlide+xml"/>
  <Override PartName="/ppt/tags/tag20.xml" ContentType="application/vnd.openxmlformats-officedocument.presentationml.tags+xml"/>
  <Override PartName="/ppt/notesSlides/notesSlide24.xml" ContentType="application/vnd.openxmlformats-officedocument.presentationml.notesSlide+xml"/>
  <Override PartName="/ppt/tags/tag21.xml" ContentType="application/vnd.openxmlformats-officedocument.presentationml.tags+xml"/>
  <Override PartName="/ppt/notesSlides/notesSlide25.xml" ContentType="application/vnd.openxmlformats-officedocument.presentationml.notesSlide+xml"/>
  <Override PartName="/ppt/tags/tag22.xml" ContentType="application/vnd.openxmlformats-officedocument.presentationml.tags+xml"/>
  <Override PartName="/ppt/notesSlides/notesSlide26.xml" ContentType="application/vnd.openxmlformats-officedocument.presentationml.notesSlide+xml"/>
  <Override PartName="/ppt/tags/tag23.xml" ContentType="application/vnd.openxmlformats-officedocument.presentationml.tags+xml"/>
  <Override PartName="/ppt/notesSlides/notesSlide27.xml" ContentType="application/vnd.openxmlformats-officedocument.presentationml.notesSlide+xml"/>
  <Override PartName="/ppt/tags/tag24.xml" ContentType="application/vnd.openxmlformats-officedocument.presentationml.tags+xml"/>
  <Override PartName="/ppt/notesSlides/notesSlide28.xml" ContentType="application/vnd.openxmlformats-officedocument.presentationml.notesSlide+xml"/>
  <Override PartName="/ppt/tags/tag25.xml" ContentType="application/vnd.openxmlformats-officedocument.presentationml.tags+xml"/>
  <Override PartName="/ppt/notesSlides/notesSlide29.xml" ContentType="application/vnd.openxmlformats-officedocument.presentationml.notesSlide+xml"/>
  <Override PartName="/ppt/tags/tag26.xml" ContentType="application/vnd.openxmlformats-officedocument.presentationml.tags+xml"/>
  <Override PartName="/ppt/notesSlides/notesSlide30.xml" ContentType="application/vnd.openxmlformats-officedocument.presentationml.notesSlide+xml"/>
  <Override PartName="/ppt/tags/tag27.xml" ContentType="application/vnd.openxmlformats-officedocument.presentationml.tags+xml"/>
  <Override PartName="/ppt/notesSlides/notesSlide31.xml" ContentType="application/vnd.openxmlformats-officedocument.presentationml.notesSlide+xml"/>
  <Override PartName="/ppt/tags/tag28.xml" ContentType="application/vnd.openxmlformats-officedocument.presentationml.tags+xml"/>
  <Override PartName="/ppt/notesSlides/notesSlide32.xml" ContentType="application/vnd.openxmlformats-officedocument.presentationml.notesSlide+xml"/>
  <Override PartName="/ppt/tags/tag29.xml" ContentType="application/vnd.openxmlformats-officedocument.presentationml.tags+xml"/>
  <Override PartName="/ppt/notesSlides/notesSlide33.xml" ContentType="application/vnd.openxmlformats-officedocument.presentationml.notesSlide+xml"/>
  <Override PartName="/ppt/tags/tag30.xml" ContentType="application/vnd.openxmlformats-officedocument.presentationml.tags+xml"/>
  <Override PartName="/ppt/notesSlides/notesSlide34.xml" ContentType="application/vnd.openxmlformats-officedocument.presentationml.notesSlide+xml"/>
  <Override PartName="/ppt/tags/tag31.xml" ContentType="application/vnd.openxmlformats-officedocument.presentationml.tags+xml"/>
  <Override PartName="/ppt/notesSlides/notesSlide35.xml" ContentType="application/vnd.openxmlformats-officedocument.presentationml.notesSlide+xml"/>
  <Override PartName="/ppt/tags/tag32.xml" ContentType="application/vnd.openxmlformats-officedocument.presentationml.tags+xml"/>
  <Override PartName="/ppt/notesSlides/notesSlide36.xml" ContentType="application/vnd.openxmlformats-officedocument.presentationml.notesSlide+xml"/>
  <Override PartName="/ppt/tags/tag33.xml" ContentType="application/vnd.openxmlformats-officedocument.presentationml.tags+xml"/>
  <Override PartName="/ppt/notesSlides/notesSlide37.xml" ContentType="application/vnd.openxmlformats-officedocument.presentationml.notesSlide+xml"/>
  <Override PartName="/ppt/tags/tag34.xml" ContentType="application/vnd.openxmlformats-officedocument.presentationml.tags+xml"/>
  <Override PartName="/ppt/notesSlides/notesSlide38.xml" ContentType="application/vnd.openxmlformats-officedocument.presentationml.notesSlide+xml"/>
  <Override PartName="/ppt/tags/tag35.xml" ContentType="application/vnd.openxmlformats-officedocument.presentationml.tags+xml"/>
  <Override PartName="/ppt/notesSlides/notesSlide3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77" r:id="rId1"/>
  </p:sldMasterIdLst>
  <p:notesMasterIdLst>
    <p:notesMasterId r:id="rId41"/>
  </p:notesMasterIdLst>
  <p:handoutMasterIdLst>
    <p:handoutMasterId r:id="rId42"/>
  </p:handoutMasterIdLst>
  <p:sldIdLst>
    <p:sldId id="256" r:id="rId2"/>
    <p:sldId id="257" r:id="rId3"/>
    <p:sldId id="258" r:id="rId4"/>
    <p:sldId id="259" r:id="rId5"/>
    <p:sldId id="260" r:id="rId6"/>
    <p:sldId id="261" r:id="rId7"/>
    <p:sldId id="262" r:id="rId8"/>
    <p:sldId id="263" r:id="rId9"/>
    <p:sldId id="264" r:id="rId10"/>
    <p:sldId id="296"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4" r:id="rId30"/>
    <p:sldId id="285" r:id="rId31"/>
    <p:sldId id="286" r:id="rId32"/>
    <p:sldId id="287" r:id="rId33"/>
    <p:sldId id="289" r:id="rId34"/>
    <p:sldId id="290" r:id="rId35"/>
    <p:sldId id="291" r:id="rId36"/>
    <p:sldId id="292" r:id="rId37"/>
    <p:sldId id="293" r:id="rId38"/>
    <p:sldId id="294" r:id="rId39"/>
    <p:sldId id="295" r:id="rId40"/>
  </p:sldIdLst>
  <p:sldSz cx="9144000" cy="6858000" type="screen4x3"/>
  <p:notesSz cx="6858000" cy="9144000"/>
  <p:defaultTextStyle>
    <a:defPPr>
      <a:defRPr lang="en-US"/>
    </a:defPPr>
    <a:lvl1pPr algn="ctr" rtl="0" fontAlgn="base">
      <a:spcBef>
        <a:spcPct val="0"/>
      </a:spcBef>
      <a:spcAft>
        <a:spcPct val="0"/>
      </a:spcAft>
      <a:defRPr sz="3600"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Joe Cannon" initials="JC" lastIdx="15" clrIdx="0"/>
  <p:cmAuthor id="1" name="Sheryl Nelson" initials="SN" lastIdx="2"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693B5"/>
    <a:srgbClr val="7030A0"/>
    <a:srgbClr val="BC8600"/>
    <a:srgbClr val="F0AD00"/>
    <a:srgbClr val="FFCC00"/>
    <a:srgbClr val="327651"/>
    <a:srgbClr val="2A6444"/>
    <a:srgbClr val="19894C"/>
    <a:srgbClr val="FFFF66"/>
    <a:srgbClr val="6BB76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621" autoAdjust="0"/>
    <p:restoredTop sz="66735" autoAdjust="0"/>
  </p:normalViewPr>
  <p:slideViewPr>
    <p:cSldViewPr>
      <p:cViewPr varScale="1">
        <p:scale>
          <a:sx n="83" d="100"/>
          <a:sy n="83" d="100"/>
        </p:scale>
        <p:origin x="3464" y="19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25" d="100"/>
        <a:sy n="125" d="100"/>
      </p:scale>
      <p:origin x="0" y="6016"/>
    </p:cViewPr>
  </p:sorterViewPr>
  <p:notesViewPr>
    <p:cSldViewPr>
      <p:cViewPr varScale="1">
        <p:scale>
          <a:sx n="101" d="100"/>
          <a:sy n="101" d="100"/>
        </p:scale>
        <p:origin x="2832" y="20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handoutMaster" Target="handoutMasters/handoutMaster1.xml"/><Relationship Id="rId47"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commentAuthors" Target="commentAuthor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notesMaster" Target="notesMasters/notes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charset="0"/>
                <a:cs typeface="Arial" charset="0"/>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atin typeface="Arial" charset="0"/>
                <a:cs typeface="Arial" charset="0"/>
              </a:defRPr>
            </a:lvl1pPr>
          </a:lstStyle>
          <a:p>
            <a:pPr>
              <a:defRPr/>
            </a:pPr>
            <a:fld id="{27C1EF87-857B-42B0-8FE8-69FA2FA10E46}" type="datetimeFigureOut">
              <a:rPr lang="en-US"/>
              <a:pPr>
                <a:defRPr/>
              </a:pPr>
              <a:t>3/11/19</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atin typeface="Arial" charset="0"/>
                <a:cs typeface="Arial" charset="0"/>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atin typeface="Arial" charset="0"/>
                <a:cs typeface="Arial" charset="0"/>
              </a:defRPr>
            </a:lvl1pPr>
          </a:lstStyle>
          <a:p>
            <a:pPr>
              <a:defRPr/>
            </a:pPr>
            <a:fld id="{396AFB27-51B9-4823-A15A-C013B9B84669}" type="slidenum">
              <a:rPr lang="en-US"/>
              <a:pPr>
                <a:defRPr/>
              </a:pPr>
              <a:t>‹#›</a:t>
            </a:fld>
            <a:endParaRPr lang="en-US"/>
          </a:p>
        </p:txBody>
      </p:sp>
    </p:spTree>
    <p:extLst>
      <p:ext uri="{BB962C8B-B14F-4D97-AF65-F5344CB8AC3E}">
        <p14:creationId xmlns:p14="http://schemas.microsoft.com/office/powerpoint/2010/main" val="10289249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3186" name="Rectangle 2"/>
          <p:cNvSpPr>
            <a:spLocks noGrp="1" noChangeArrowheads="1"/>
          </p:cNvSpPr>
          <p:nvPr>
            <p:ph type="hdr" sz="quarter"/>
          </p:nvPr>
        </p:nvSpPr>
        <p:spPr bwMode="auto">
          <a:xfrm>
            <a:off x="0"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l">
              <a:defRPr sz="1200">
                <a:latin typeface="Arial" charset="0"/>
                <a:cs typeface="Arial" charset="0"/>
              </a:defRPr>
            </a:lvl1pPr>
          </a:lstStyle>
          <a:p>
            <a:pPr>
              <a:defRPr/>
            </a:pPr>
            <a:endParaRPr lang="en-US"/>
          </a:p>
        </p:txBody>
      </p:sp>
      <p:sp>
        <p:nvSpPr>
          <p:cNvPr id="93187" name="Rectangle 3"/>
          <p:cNvSpPr>
            <a:spLocks noGrp="1" noChangeArrowheads="1"/>
          </p:cNvSpPr>
          <p:nvPr>
            <p:ph type="dt" idx="1"/>
          </p:nvPr>
        </p:nvSpPr>
        <p:spPr bwMode="auto">
          <a:xfrm>
            <a:off x="3884613" y="0"/>
            <a:ext cx="2971800" cy="457200"/>
          </a:xfrm>
          <a:prstGeom prst="rect">
            <a:avLst/>
          </a:prstGeom>
          <a:noFill/>
          <a:ln>
            <a:noFill/>
          </a:ln>
          <a:effectLst/>
          <a:extLst/>
        </p:spPr>
        <p:txBody>
          <a:bodyPr vert="horz" wrap="square" lIns="91440" tIns="45720" rIns="91440" bIns="45720" numCol="1" anchor="t" anchorCtr="0" compatLnSpc="1">
            <a:prstTxWarp prst="textNoShape">
              <a:avLst/>
            </a:prstTxWarp>
          </a:bodyPr>
          <a:lstStyle>
            <a:lvl1pPr algn="r">
              <a:defRPr sz="1200">
                <a:latin typeface="Arial" charset="0"/>
                <a:cs typeface="Arial" charset="0"/>
              </a:defRPr>
            </a:lvl1pPr>
          </a:lstStyle>
          <a:p>
            <a:pPr>
              <a:defRPr/>
            </a:pPr>
            <a:endParaRPr lang="en-US"/>
          </a:p>
        </p:txBody>
      </p:sp>
      <p:sp>
        <p:nvSpPr>
          <p:cNvPr id="54276" name="Rectangle 4"/>
          <p:cNvSpPr>
            <a:spLocks noGrp="1" noRot="1" noChangeAspect="1" noChangeArrowheads="1" noTextEdit="1"/>
          </p:cNvSpPr>
          <p:nvPr>
            <p:ph type="sldImg" idx="2"/>
          </p:nvPr>
        </p:nvSpPr>
        <p:spPr bwMode="auto">
          <a:xfrm>
            <a:off x="838200" y="685800"/>
            <a:ext cx="2514600" cy="1905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3189" name="Rectangle 5"/>
          <p:cNvSpPr>
            <a:spLocks noGrp="1" noChangeArrowheads="1"/>
          </p:cNvSpPr>
          <p:nvPr>
            <p:ph type="body" sz="quarter" idx="3"/>
          </p:nvPr>
        </p:nvSpPr>
        <p:spPr bwMode="auto">
          <a:xfrm>
            <a:off x="192088" y="3127375"/>
            <a:ext cx="6510337" cy="5659438"/>
          </a:xfrm>
          <a:prstGeom prst="rect">
            <a:avLst/>
          </a:prstGeom>
          <a:noFill/>
          <a:ln>
            <a:noFill/>
          </a:ln>
          <a:effectLst/>
          <a:extLst/>
        </p:spPr>
        <p:txBody>
          <a:bodyPr vert="horz" wrap="square" lIns="91440" tIns="45720" rIns="91440" bIns="45720" numCol="1" anchor="t" anchorCtr="0" compatLnSpc="1">
            <a:prstTxWarp prst="textNoShape">
              <a:avLst/>
            </a:prstTxWarp>
          </a:bodyPr>
          <a:lstStyle/>
          <a:p>
            <a:pPr lvl="0"/>
            <a:r>
              <a:rPr lang="en-US" noProof="0" dirty="0"/>
              <a:t>Click to edit Master text styles</a:t>
            </a:r>
          </a:p>
          <a:p>
            <a:pPr lvl="1"/>
            <a:r>
              <a:rPr lang="en-US" noProof="0" dirty="0"/>
              <a:t>Second level</a:t>
            </a:r>
          </a:p>
          <a:p>
            <a:pPr lvl="2"/>
            <a:r>
              <a:rPr lang="en-US" noProof="0" dirty="0"/>
              <a:t>Third level</a:t>
            </a:r>
          </a:p>
          <a:p>
            <a:pPr lvl="3"/>
            <a:r>
              <a:rPr lang="en-US" noProof="0" dirty="0"/>
              <a:t>Fourth level</a:t>
            </a:r>
          </a:p>
          <a:p>
            <a:pPr lvl="4"/>
            <a:r>
              <a:rPr lang="en-US" noProof="0" dirty="0"/>
              <a:t>Fifth level</a:t>
            </a:r>
          </a:p>
        </p:txBody>
      </p:sp>
      <p:sp>
        <p:nvSpPr>
          <p:cNvPr id="54279" name="Rectangle 7"/>
          <p:cNvSpPr txBox="1">
            <a:spLocks noGrp="1" noChangeArrowheads="1"/>
          </p:cNvSpPr>
          <p:nvPr/>
        </p:nvSpPr>
        <p:spPr bwMode="auto">
          <a:xfrm>
            <a:off x="1544638" y="8588375"/>
            <a:ext cx="4225925" cy="479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nchor="b"/>
          <a:lstStyle>
            <a:lvl1pPr defTabSz="966788" eaLnBrk="0" hangingPunct="0">
              <a:defRPr sz="3600">
                <a:solidFill>
                  <a:schemeClr val="tx1"/>
                </a:solidFill>
                <a:latin typeface="Arial" pitchFamily="34" charset="0"/>
                <a:cs typeface="Arial" pitchFamily="34" charset="0"/>
              </a:defRPr>
            </a:lvl1pPr>
            <a:lvl2pPr marL="742950" indent="-285750" defTabSz="966788" eaLnBrk="0" hangingPunct="0">
              <a:defRPr sz="3600">
                <a:solidFill>
                  <a:schemeClr val="tx1"/>
                </a:solidFill>
                <a:latin typeface="Arial" pitchFamily="34" charset="0"/>
                <a:cs typeface="Arial" pitchFamily="34" charset="0"/>
              </a:defRPr>
            </a:lvl2pPr>
            <a:lvl3pPr marL="1143000" indent="-228600" defTabSz="966788" eaLnBrk="0" hangingPunct="0">
              <a:defRPr sz="3600">
                <a:solidFill>
                  <a:schemeClr val="tx1"/>
                </a:solidFill>
                <a:latin typeface="Arial" pitchFamily="34" charset="0"/>
                <a:cs typeface="Arial" pitchFamily="34" charset="0"/>
              </a:defRPr>
            </a:lvl3pPr>
            <a:lvl4pPr marL="1600200" indent="-228600" defTabSz="966788" eaLnBrk="0" hangingPunct="0">
              <a:defRPr sz="3600">
                <a:solidFill>
                  <a:schemeClr val="tx1"/>
                </a:solidFill>
                <a:latin typeface="Arial" pitchFamily="34" charset="0"/>
                <a:cs typeface="Arial" pitchFamily="34" charset="0"/>
              </a:defRPr>
            </a:lvl4pPr>
            <a:lvl5pPr marL="2057400" indent="-228600" defTabSz="966788" eaLnBrk="0" hangingPunct="0">
              <a:defRPr sz="3600">
                <a:solidFill>
                  <a:schemeClr val="tx1"/>
                </a:solidFill>
                <a:latin typeface="Arial" pitchFamily="34" charset="0"/>
                <a:cs typeface="Arial" pitchFamily="34" charset="0"/>
              </a:defRPr>
            </a:lvl5pPr>
            <a:lvl6pPr marL="25146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6788"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defRPr/>
            </a:pPr>
            <a:r>
              <a:rPr lang="en-US" sz="900" i="1" dirty="0"/>
              <a:t>Multimedia Lecture Support Package to Accompany Essentials of Marketing </a:t>
            </a:r>
          </a:p>
          <a:p>
            <a:pPr eaLnBrk="1" hangingPunct="1">
              <a:defRPr/>
            </a:pPr>
            <a:r>
              <a:rPr lang="en-US" sz="900" i="1" dirty="0"/>
              <a:t>Lecture Script 8-</a:t>
            </a:r>
            <a:fld id="{32DC7538-BD46-41B5-9409-3CC7B2022BB6}" type="slidenum">
              <a:rPr lang="en-US" sz="900" i="1" smtClean="0"/>
              <a:pPr eaLnBrk="1" hangingPunct="1">
                <a:defRPr/>
              </a:pPr>
              <a:t>‹#›</a:t>
            </a:fld>
            <a:endParaRPr lang="en-US" sz="900" i="1" dirty="0"/>
          </a:p>
        </p:txBody>
      </p:sp>
    </p:spTree>
    <p:extLst>
      <p:ext uri="{BB962C8B-B14F-4D97-AF65-F5344CB8AC3E}">
        <p14:creationId xmlns:p14="http://schemas.microsoft.com/office/powerpoint/2010/main" val="130005971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Arial" charset="0"/>
      </a:defRPr>
    </a:lvl1pPr>
    <a:lvl2pPr marL="457200" algn="l" rtl="0" eaLnBrk="0" fontAlgn="base" hangingPunct="0">
      <a:spcBef>
        <a:spcPct val="30000"/>
      </a:spcBef>
      <a:spcAft>
        <a:spcPct val="0"/>
      </a:spcAft>
      <a:defRPr sz="1200" kern="1200">
        <a:solidFill>
          <a:schemeClr val="tx1"/>
        </a:solidFill>
        <a:latin typeface="Arial" charset="0"/>
        <a:ea typeface="+mn-ea"/>
        <a:cs typeface="Arial" charset="0"/>
      </a:defRPr>
    </a:lvl2pPr>
    <a:lvl3pPr marL="914400" algn="l" rtl="0" eaLnBrk="0" fontAlgn="base" hangingPunct="0">
      <a:spcBef>
        <a:spcPct val="30000"/>
      </a:spcBef>
      <a:spcAft>
        <a:spcPct val="0"/>
      </a:spcAft>
      <a:defRPr sz="1200" kern="1200">
        <a:solidFill>
          <a:schemeClr val="tx1"/>
        </a:solidFill>
        <a:latin typeface="Arial" charset="0"/>
        <a:ea typeface="+mn-ea"/>
        <a:cs typeface="Arial" charset="0"/>
      </a:defRPr>
    </a:lvl3pPr>
    <a:lvl4pPr marL="1371600" algn="l" rtl="0" eaLnBrk="0" fontAlgn="base" hangingPunct="0">
      <a:spcBef>
        <a:spcPct val="30000"/>
      </a:spcBef>
      <a:spcAft>
        <a:spcPct val="0"/>
      </a:spcAft>
      <a:defRPr sz="1200" kern="1200">
        <a:solidFill>
          <a:schemeClr val="tx1"/>
        </a:solidFill>
        <a:latin typeface="Arial" charset="0"/>
        <a:ea typeface="+mn-ea"/>
        <a:cs typeface="Arial" charset="0"/>
      </a:defRPr>
    </a:lvl4pPr>
    <a:lvl5pPr marL="1828800" algn="l" rtl="0" eaLnBrk="0" fontAlgn="base" hangingPunct="0">
      <a:spcBef>
        <a:spcPct val="30000"/>
      </a:spcBef>
      <a:spcAft>
        <a:spcPct val="0"/>
      </a:spcAft>
      <a:defRPr sz="1200" kern="1200">
        <a:solidFill>
          <a:schemeClr val="tx1"/>
        </a:solidFill>
        <a:latin typeface="Arial" charset="0"/>
        <a:ea typeface="+mn-ea"/>
        <a:cs typeface="Arial"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508000" y="533400"/>
            <a:ext cx="3251200" cy="2438400"/>
          </a:xfrm>
          <a:ln/>
        </p:spPr>
      </p:sp>
      <p:sp>
        <p:nvSpPr>
          <p:cNvPr id="5" name="Text Box 5"/>
          <p:cNvSpPr txBox="1">
            <a:spLocks noChangeArrowheads="1"/>
          </p:cNvSpPr>
          <p:nvPr/>
        </p:nvSpPr>
        <p:spPr bwMode="auto">
          <a:xfrm>
            <a:off x="685800" y="7620000"/>
            <a:ext cx="5854700" cy="466725"/>
          </a:xfrm>
          <a:prstGeom prst="rect">
            <a:avLst/>
          </a:prstGeom>
          <a:noFill/>
          <a:ln>
            <a:noFill/>
          </a:ln>
          <a:extLst/>
        </p:spPr>
        <p:txBody>
          <a:bodyPr lIns="96790" tIns="48395" rIns="96790" bIns="48395">
            <a:spAutoFit/>
          </a:bodyPr>
          <a:lstStyle>
            <a:lvl1pPr algn="l" defTabSz="968375">
              <a:defRPr>
                <a:solidFill>
                  <a:schemeClr val="tx1"/>
                </a:solidFill>
                <a:latin typeface="Arial" charset="0"/>
                <a:cs typeface="Arial" charset="0"/>
              </a:defRPr>
            </a:lvl1pPr>
            <a:lvl2pPr marL="768350" indent="-293688" algn="l" defTabSz="968375">
              <a:defRPr>
                <a:solidFill>
                  <a:schemeClr val="tx1"/>
                </a:solidFill>
                <a:latin typeface="Arial" charset="0"/>
                <a:cs typeface="Arial" charset="0"/>
              </a:defRPr>
            </a:lvl2pPr>
            <a:lvl3pPr marL="1185863" indent="-239713" algn="l" defTabSz="968375">
              <a:defRPr>
                <a:solidFill>
                  <a:schemeClr val="tx1"/>
                </a:solidFill>
                <a:latin typeface="Arial" charset="0"/>
                <a:cs typeface="Arial" charset="0"/>
              </a:defRPr>
            </a:lvl3pPr>
            <a:lvl4pPr marL="1660525" indent="-238125" algn="l" defTabSz="968375">
              <a:defRPr>
                <a:solidFill>
                  <a:schemeClr val="tx1"/>
                </a:solidFill>
                <a:latin typeface="Arial" charset="0"/>
                <a:cs typeface="Arial" charset="0"/>
              </a:defRPr>
            </a:lvl4pPr>
            <a:lvl5pPr marL="2132013" indent="-234950" algn="l" defTabSz="968375">
              <a:defRPr>
                <a:solidFill>
                  <a:schemeClr val="tx1"/>
                </a:solidFill>
                <a:latin typeface="Arial" charset="0"/>
                <a:cs typeface="Arial" charset="0"/>
              </a:defRPr>
            </a:lvl5pPr>
            <a:lvl6pPr marL="2589213" indent="-234950" defTabSz="968375" fontAlgn="base">
              <a:spcBef>
                <a:spcPct val="0"/>
              </a:spcBef>
              <a:spcAft>
                <a:spcPct val="0"/>
              </a:spcAft>
              <a:defRPr>
                <a:solidFill>
                  <a:schemeClr val="tx1"/>
                </a:solidFill>
                <a:latin typeface="Arial" charset="0"/>
                <a:cs typeface="Arial" charset="0"/>
              </a:defRPr>
            </a:lvl6pPr>
            <a:lvl7pPr marL="3046413" indent="-234950" defTabSz="968375" fontAlgn="base">
              <a:spcBef>
                <a:spcPct val="0"/>
              </a:spcBef>
              <a:spcAft>
                <a:spcPct val="0"/>
              </a:spcAft>
              <a:defRPr>
                <a:solidFill>
                  <a:schemeClr val="tx1"/>
                </a:solidFill>
                <a:latin typeface="Arial" charset="0"/>
                <a:cs typeface="Arial" charset="0"/>
              </a:defRPr>
            </a:lvl7pPr>
            <a:lvl8pPr marL="3503613" indent="-234950" defTabSz="968375" fontAlgn="base">
              <a:spcBef>
                <a:spcPct val="0"/>
              </a:spcBef>
              <a:spcAft>
                <a:spcPct val="0"/>
              </a:spcAft>
              <a:defRPr>
                <a:solidFill>
                  <a:schemeClr val="tx1"/>
                </a:solidFill>
                <a:latin typeface="Arial" charset="0"/>
                <a:cs typeface="Arial" charset="0"/>
              </a:defRPr>
            </a:lvl8pPr>
            <a:lvl9pPr marL="3960813" indent="-234950" defTabSz="968375" fontAlgn="base">
              <a:spcBef>
                <a:spcPct val="0"/>
              </a:spcBef>
              <a:spcAft>
                <a:spcPct val="0"/>
              </a:spcAft>
              <a:defRPr>
                <a:solidFill>
                  <a:schemeClr val="tx1"/>
                </a:solidFill>
                <a:latin typeface="Arial" charset="0"/>
                <a:cs typeface="Arial" charset="0"/>
              </a:defRPr>
            </a:lvl9pPr>
          </a:lstStyle>
          <a:p>
            <a:pPr algn="ctr">
              <a:defRPr/>
            </a:pPr>
            <a:r>
              <a:rPr lang="en-US" sz="1200" dirty="0">
                <a:latin typeface="Arial" pitchFamily="34" charset="0"/>
                <a:cs typeface="Arial" pitchFamily="34" charset="0"/>
              </a:rPr>
              <a:t>For use only with Perreault/Cannon/McCarthy texts. </a:t>
            </a:r>
            <a:br>
              <a:rPr lang="en-US" sz="1200" dirty="0">
                <a:latin typeface="Arial" pitchFamily="34" charset="0"/>
                <a:cs typeface="Arial" pitchFamily="34" charset="0"/>
              </a:rPr>
            </a:br>
            <a:r>
              <a:rPr lang="en-US" sz="1200" dirty="0">
                <a:latin typeface="Arial" pitchFamily="34" charset="0"/>
                <a:cs typeface="Arial" pitchFamily="34" charset="0"/>
              </a:rPr>
              <a:t>© 2019 McGraw-Hill Companies, Inc. </a:t>
            </a:r>
            <a:endParaRPr lang="en-US" sz="1200" dirty="0">
              <a:effectLst>
                <a:outerShdw blurRad="38100" dist="38100" dir="2700000" algn="tl">
                  <a:srgbClr val="C0C0C0"/>
                </a:outerShdw>
              </a:effectLst>
              <a:latin typeface="Arial" pitchFamily="34" charset="0"/>
              <a:cs typeface="Arial" pitchFamily="34" charset="0"/>
            </a:endParaRPr>
          </a:p>
        </p:txBody>
      </p:sp>
      <p:sp>
        <p:nvSpPr>
          <p:cNvPr id="70660" name="Text Box 5"/>
          <p:cNvSpPr txBox="1">
            <a:spLocks noChangeArrowheads="1"/>
          </p:cNvSpPr>
          <p:nvPr/>
        </p:nvSpPr>
        <p:spPr bwMode="auto">
          <a:xfrm>
            <a:off x="1050925" y="3581400"/>
            <a:ext cx="5105400" cy="1512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3200" b="1" dirty="0"/>
              <a:t>CHAPTER EIGHT</a:t>
            </a:r>
          </a:p>
          <a:p>
            <a:pPr eaLnBrk="1" hangingPunct="1"/>
            <a:endParaRPr lang="en-US" sz="2000" b="1" dirty="0"/>
          </a:p>
          <a:p>
            <a:pPr eaLnBrk="1" hangingPunct="1"/>
            <a:r>
              <a:rPr lang="en-US" sz="2000" b="1" dirty="0"/>
              <a:t>Lecture Notes for </a:t>
            </a:r>
          </a:p>
          <a:p>
            <a:pPr eaLnBrk="1" hangingPunct="1"/>
            <a:r>
              <a:rPr lang="en-US" sz="2000" b="1" i="1" dirty="0"/>
              <a:t>Essentials of Marketing </a:t>
            </a:r>
            <a:r>
              <a:rPr lang="en-US" sz="2000" b="1" dirty="0"/>
              <a:t>16e</a:t>
            </a:r>
          </a:p>
        </p:txBody>
      </p:sp>
      <p:sp>
        <p:nvSpPr>
          <p:cNvPr id="2" name="Notes Placeholder 1">
            <a:extLst>
              <a:ext uri="{FF2B5EF4-FFF2-40B4-BE49-F238E27FC236}">
                <a16:creationId xmlns:a16="http://schemas.microsoft.com/office/drawing/2014/main" id="{8583891D-1379-0A47-888E-4980D959FCCA}"/>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798488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522288" y="549275"/>
            <a:ext cx="3216275" cy="2413000"/>
          </a:xfrm>
          <a:ln/>
        </p:spPr>
      </p:sp>
      <p:sp>
        <p:nvSpPr>
          <p:cNvPr id="21508" name="Rectangle 3"/>
          <p:cNvSpPr>
            <a:spLocks noGrp="1" noChangeArrowheads="1"/>
          </p:cNvSpPr>
          <p:nvPr>
            <p:ph type="body" idx="1"/>
          </p:nvPr>
        </p:nvSpPr>
        <p:spPr>
          <a:xfrm>
            <a:off x="195263" y="3124200"/>
            <a:ext cx="6510337" cy="5659438"/>
          </a:xfrm>
        </p:spPr>
        <p:txBody>
          <a:bodyPr/>
          <a:lstStyle/>
          <a:p>
            <a:pPr>
              <a:defRPr/>
            </a:pPr>
            <a:r>
              <a:rPr lang="en-US" b="1" dirty="0">
                <a:solidFill>
                  <a:srgbClr val="000000"/>
                </a:solidFill>
                <a:sym typeface="Wingdings" pitchFamily="2" charset="2"/>
              </a:rPr>
              <a:t>At the end of this presentation, you should be able to:</a:t>
            </a:r>
          </a:p>
          <a:p>
            <a:pPr>
              <a:defRPr/>
            </a:pPr>
            <a:endParaRPr lang="en-US" b="1" dirty="0">
              <a:solidFill>
                <a:srgbClr val="000000"/>
              </a:solidFill>
              <a:sym typeface="Wingdings" pitchFamily="2" charset="2"/>
            </a:endParaRPr>
          </a:p>
          <a:p>
            <a:pPr marL="266700" indent="-266700">
              <a:buClr>
                <a:srgbClr val="FF0000"/>
              </a:buClr>
              <a:defRPr/>
            </a:pPr>
            <a:r>
              <a:rPr lang="en-US" dirty="0">
                <a:solidFill>
                  <a:srgbClr val="000000"/>
                </a:solidFill>
                <a:sym typeface="Wingdings" pitchFamily="2" charset="2"/>
              </a:rPr>
              <a:t>1.   understand what “Product” really means.</a:t>
            </a:r>
          </a:p>
          <a:p>
            <a:pPr marL="266700" indent="-266700">
              <a:buClr>
                <a:srgbClr val="FF0000"/>
              </a:buClr>
              <a:defRPr/>
            </a:pPr>
            <a:r>
              <a:rPr lang="en-US" dirty="0">
                <a:solidFill>
                  <a:srgbClr val="000000"/>
                </a:solidFill>
                <a:sym typeface="Wingdings" pitchFamily="2" charset="2"/>
              </a:rPr>
              <a:t>2.  	cite the key differences between goods and services.</a:t>
            </a:r>
          </a:p>
          <a:p>
            <a:pPr marL="266700" indent="-266700">
              <a:buClr>
                <a:srgbClr val="FF0000"/>
              </a:buClr>
              <a:defRPr/>
            </a:pPr>
            <a:r>
              <a:rPr lang="en-US" dirty="0">
                <a:solidFill>
                  <a:srgbClr val="000000"/>
                </a:solidFill>
                <a:sym typeface="Wingdings" pitchFamily="2" charset="2"/>
              </a:rPr>
              <a:t>3. 	understand what branding is and how to use it in strategy planning.</a:t>
            </a:r>
          </a:p>
          <a:p>
            <a:pPr marL="266700" indent="-266700">
              <a:buClr>
                <a:srgbClr val="000000"/>
              </a:buClr>
              <a:buFont typeface="Wingdings" pitchFamily="2" charset="2"/>
              <a:buAutoNum type="arabicPeriod" startAt="4"/>
              <a:defRPr/>
            </a:pPr>
            <a:r>
              <a:rPr lang="en-US" dirty="0">
                <a:solidFill>
                  <a:srgbClr val="000000"/>
                </a:solidFill>
                <a:sym typeface="Wingdings" pitchFamily="2" charset="2"/>
              </a:rPr>
              <a:t>understand the importance of packaging in strategy planning.</a:t>
            </a:r>
          </a:p>
          <a:p>
            <a:pPr marL="266700" indent="-266700">
              <a:buClr>
                <a:srgbClr val="000000"/>
              </a:buClr>
              <a:buFont typeface="Wingdings" pitchFamily="2" charset="2"/>
              <a:buAutoNum type="arabicPeriod" startAt="4"/>
              <a:defRPr/>
            </a:pPr>
            <a:r>
              <a:rPr lang="en-US" dirty="0">
                <a:solidFill>
                  <a:srgbClr val="000000"/>
                </a:solidFill>
                <a:sym typeface="Wingdings" pitchFamily="2" charset="2"/>
              </a:rPr>
              <a:t>understand the role of warranties in strategy planning.</a:t>
            </a:r>
          </a:p>
          <a:p>
            <a:pPr>
              <a:defRPr/>
            </a:pPr>
            <a:endParaRPr lang="en-US" dirty="0">
              <a:solidFill>
                <a:srgbClr val="000000"/>
              </a:solidFill>
              <a:sym typeface="Wingdings" pitchFamily="2" charset="2"/>
            </a:endParaRPr>
          </a:p>
          <a:p>
            <a:pPr>
              <a:defRPr/>
            </a:pPr>
            <a:endParaRPr lang="en-US" b="1" dirty="0">
              <a:solidFill>
                <a:srgbClr val="000000"/>
              </a:solidFill>
              <a:sym typeface="Wingdings" pitchFamily="2" charset="2"/>
            </a:endParaRPr>
          </a:p>
          <a:p>
            <a:pPr marL="271751" indent="-271751">
              <a:defRPr/>
            </a:pPr>
            <a:endParaRPr lang="en-US" b="1" dirty="0">
              <a:solidFill>
                <a:srgbClr val="000000"/>
              </a:solidFill>
              <a:sym typeface="Wingdings" pitchFamily="2" charset="2"/>
            </a:endParaRPr>
          </a:p>
        </p:txBody>
      </p:sp>
    </p:spTree>
    <p:extLst>
      <p:ext uri="{BB962C8B-B14F-4D97-AF65-F5344CB8AC3E}">
        <p14:creationId xmlns:p14="http://schemas.microsoft.com/office/powerpoint/2010/main" val="14177846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522288" y="549275"/>
            <a:ext cx="3216275" cy="2413000"/>
          </a:xfrm>
          <a:ln/>
        </p:spPr>
      </p:sp>
      <p:sp>
        <p:nvSpPr>
          <p:cNvPr id="22532" name="Rectangle 3"/>
          <p:cNvSpPr>
            <a:spLocks noGrp="1" noChangeArrowheads="1"/>
          </p:cNvSpPr>
          <p:nvPr>
            <p:ph type="body" idx="1"/>
          </p:nvPr>
        </p:nvSpPr>
        <p:spPr/>
        <p:txBody>
          <a:bodyPr/>
          <a:lstStyle/>
          <a:p>
            <a:pPr marL="685800" indent="-685800">
              <a:lnSpc>
                <a:spcPct val="80000"/>
              </a:lnSpc>
              <a:spcBef>
                <a:spcPct val="50000"/>
              </a:spcBef>
              <a:buClr>
                <a:srgbClr val="0070C0"/>
              </a:buClr>
              <a:defRPr/>
            </a:pPr>
            <a:r>
              <a:rPr lang="en-US" b="1" dirty="0">
                <a:solidFill>
                  <a:srgbClr val="000000"/>
                </a:solidFill>
                <a:sym typeface="Wingdings" pitchFamily="2" charset="2"/>
              </a:rPr>
              <a:t>At the end of this presentation, you should be able to:</a:t>
            </a:r>
          </a:p>
          <a:p>
            <a:pPr marL="266700" indent="-266700">
              <a:lnSpc>
                <a:spcPct val="80000"/>
              </a:lnSpc>
              <a:buClr>
                <a:srgbClr val="0070C0"/>
              </a:buClr>
              <a:buFont typeface="Wingdings" pitchFamily="2" charset="2"/>
              <a:buAutoNum type="arabicPeriod" startAt="6"/>
              <a:defRPr/>
            </a:pPr>
            <a:endParaRPr lang="en-US" dirty="0">
              <a:solidFill>
                <a:srgbClr val="000000"/>
              </a:solidFill>
              <a:sym typeface="Wingdings" pitchFamily="2" charset="2"/>
            </a:endParaRPr>
          </a:p>
          <a:p>
            <a:pPr marL="266700" indent="-266700">
              <a:lnSpc>
                <a:spcPct val="80000"/>
              </a:lnSpc>
              <a:buFont typeface="+mj-lt"/>
              <a:buAutoNum type="arabicPeriod" startAt="6"/>
              <a:defRPr/>
            </a:pPr>
            <a:r>
              <a:rPr lang="en-US" dirty="0">
                <a:solidFill>
                  <a:srgbClr val="000000"/>
                </a:solidFill>
                <a:sym typeface="Wingdings" pitchFamily="2" charset="2"/>
              </a:rPr>
              <a:t>know the differences among various consumer and business product classes.</a:t>
            </a:r>
          </a:p>
          <a:p>
            <a:pPr marL="266700" indent="-266700">
              <a:lnSpc>
                <a:spcPct val="80000"/>
              </a:lnSpc>
              <a:buFont typeface="+mj-lt"/>
              <a:buAutoNum type="arabicPeriod" startAt="6"/>
              <a:defRPr/>
            </a:pPr>
            <a:r>
              <a:rPr lang="en-US" dirty="0">
                <a:solidFill>
                  <a:srgbClr val="000000"/>
                </a:solidFill>
                <a:sym typeface="Wingdings" pitchFamily="2" charset="2"/>
              </a:rPr>
              <a:t>understand how product classes can help a marketing manager plan marketing strategies.</a:t>
            </a:r>
          </a:p>
          <a:p>
            <a:pPr marL="266700" indent="-266700">
              <a:lnSpc>
                <a:spcPct val="80000"/>
              </a:lnSpc>
              <a:buFont typeface="+mj-lt"/>
              <a:buAutoNum type="arabicPeriod" startAt="6"/>
              <a:defRPr/>
            </a:pPr>
            <a:r>
              <a:rPr lang="en-US" dirty="0">
                <a:solidFill>
                  <a:srgbClr val="000000"/>
                </a:solidFill>
                <a:sym typeface="Wingdings" pitchFamily="2" charset="2"/>
              </a:rPr>
              <a:t>understand important new terms.</a:t>
            </a:r>
          </a:p>
          <a:p>
            <a:pPr marL="685800" indent="-685800">
              <a:lnSpc>
                <a:spcPct val="80000"/>
              </a:lnSpc>
              <a:spcBef>
                <a:spcPct val="50000"/>
              </a:spcBef>
              <a:buClr>
                <a:srgbClr val="0070C0"/>
              </a:buClr>
              <a:buFont typeface="Wingdings" pitchFamily="2" charset="2"/>
              <a:buAutoNum type="arabicPeriod" startAt="6"/>
              <a:defRPr/>
            </a:pPr>
            <a:endParaRPr lang="en-US" b="1" dirty="0">
              <a:solidFill>
                <a:srgbClr val="000000"/>
              </a:solidFill>
              <a:sym typeface="Wingdings" pitchFamily="2" charset="2"/>
            </a:endParaRPr>
          </a:p>
          <a:p>
            <a:pPr marL="271751" indent="-271751">
              <a:defRPr/>
            </a:pPr>
            <a:endParaRPr lang="en-US" b="1" dirty="0">
              <a:solidFill>
                <a:srgbClr val="000000"/>
              </a:solidFill>
              <a:sym typeface="Wingdings" pitchFamily="2" charset="2"/>
            </a:endParaRPr>
          </a:p>
        </p:txBody>
      </p:sp>
    </p:spTree>
    <p:extLst>
      <p:ext uri="{BB962C8B-B14F-4D97-AF65-F5344CB8AC3E}">
        <p14:creationId xmlns:p14="http://schemas.microsoft.com/office/powerpoint/2010/main" val="15323580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Chapter 8 introduces </a:t>
            </a:r>
            <a:r>
              <a:rPr lang="en-US" u="sng" dirty="0">
                <a:solidFill>
                  <a:srgbClr val="000000"/>
                </a:solidFill>
                <a:sym typeface="Wingdings" pitchFamily="2" charset="2"/>
              </a:rPr>
              <a:t>Product Planning</a:t>
            </a:r>
            <a:r>
              <a:rPr lang="en-US" dirty="0">
                <a:solidFill>
                  <a:srgbClr val="000000"/>
                </a:solidFill>
                <a:sym typeface="Wingdings" pitchFamily="2" charset="2"/>
              </a:rPr>
              <a:t>, while Chapter 9 will cover </a:t>
            </a:r>
            <a:r>
              <a:rPr lang="en-US" u="sng" dirty="0">
                <a:solidFill>
                  <a:srgbClr val="000000"/>
                </a:solidFill>
                <a:sym typeface="Wingdings" pitchFamily="2" charset="2"/>
              </a:rPr>
              <a:t>Product Management and New-Product Development</a:t>
            </a:r>
            <a:r>
              <a:rPr lang="en-US" dirty="0">
                <a:solidFill>
                  <a:srgbClr val="000000"/>
                </a:solidFill>
                <a:sym typeface="Wingdings" pitchFamily="2" charset="2"/>
              </a:rPr>
              <a:t>.</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u="sng" dirty="0">
                <a:solidFill>
                  <a:srgbClr val="000000"/>
                </a:solidFill>
                <a:sym typeface="Wingdings" pitchFamily="2" charset="2"/>
              </a:rPr>
              <a:t>What is a product</a:t>
            </a:r>
            <a:r>
              <a:rPr lang="en-US" dirty="0">
                <a:solidFill>
                  <a:srgbClr val="000000"/>
                </a:solidFill>
                <a:sym typeface="Wingdings" pitchFamily="2" charset="2"/>
              </a:rPr>
              <a:t>? </a:t>
            </a:r>
            <a:r>
              <a:rPr lang="en-US" u="sng" dirty="0">
                <a:solidFill>
                  <a:srgbClr val="000000"/>
                </a:solidFill>
                <a:sym typeface="Wingdings" pitchFamily="2" charset="2"/>
              </a:rPr>
              <a:t>Product:</a:t>
            </a:r>
            <a:r>
              <a:rPr lang="en-US" dirty="0">
                <a:solidFill>
                  <a:srgbClr val="000000"/>
                </a:solidFill>
                <a:sym typeface="Wingdings" pitchFamily="2" charset="2"/>
              </a:rPr>
              <a:t> means the need-satisfying offering of a firm.  </a:t>
            </a:r>
          </a:p>
          <a:p>
            <a:pPr>
              <a:buFont typeface="Arial" pitchFamily="34" charset="0"/>
              <a:buChar char="•"/>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Why should the main focus of the product area be on consumers?</a:t>
            </a:r>
          </a:p>
          <a:p>
            <a:pPr>
              <a:defRPr/>
            </a:pPr>
            <a:endParaRPr lang="en-US" b="1" i="1" dirty="0">
              <a:solidFill>
                <a:srgbClr val="000000"/>
              </a:solidFill>
              <a:sym typeface="Wingdings" pitchFamily="2" charset="2"/>
            </a:endParaRPr>
          </a:p>
          <a:p>
            <a:pPr marL="171450" indent="-171450">
              <a:buFont typeface="Arial" panose="020B0604020202020204" pitchFamily="34" charset="0"/>
              <a:buChar char="•"/>
              <a:defRPr/>
            </a:pPr>
            <a:r>
              <a:rPr lang="en-US" dirty="0">
                <a:solidFill>
                  <a:srgbClr val="000000"/>
                </a:solidFill>
                <a:sym typeface="Wingdings" pitchFamily="2" charset="2"/>
              </a:rPr>
              <a:t>The </a:t>
            </a:r>
            <a:r>
              <a:rPr lang="en-US" u="sng" dirty="0">
                <a:solidFill>
                  <a:srgbClr val="000000"/>
                </a:solidFill>
                <a:sym typeface="Wingdings" pitchFamily="2" charset="2"/>
              </a:rPr>
              <a:t>product idea</a:t>
            </a:r>
            <a:r>
              <a:rPr lang="en-US" dirty="0">
                <a:solidFill>
                  <a:srgbClr val="000000"/>
                </a:solidFill>
                <a:sym typeface="Wingdings" pitchFamily="2" charset="2"/>
              </a:rPr>
              <a:t> encompasses many attributes of a physical good or service: its features, benefits, and quality level, as well as its accessories, installation requirements, and instructions. Any product must also be positioned relative to the other offerings of the organization in its product line.</a:t>
            </a:r>
          </a:p>
          <a:p>
            <a:pPr marL="171450" indent="-171450">
              <a:buFont typeface="Arial" panose="020B0604020202020204" pitchFamily="34" charset="0"/>
              <a:buChar char="•"/>
              <a:defRPr/>
            </a:pPr>
            <a:r>
              <a:rPr lang="en-US" u="sng" dirty="0">
                <a:solidFill>
                  <a:srgbClr val="000000"/>
                </a:solidFill>
                <a:sym typeface="Wingdings" pitchFamily="2" charset="2"/>
              </a:rPr>
              <a:t>Branding</a:t>
            </a:r>
            <a:r>
              <a:rPr lang="en-US" dirty="0">
                <a:solidFill>
                  <a:srgbClr val="000000"/>
                </a:solidFill>
                <a:sym typeface="Wingdings" pitchFamily="2" charset="2"/>
              </a:rPr>
              <a:t> is a key product strategy area. Marketers need to decide what types of brands they wish to produce.</a:t>
            </a:r>
          </a:p>
          <a:p>
            <a:pPr marL="171450" indent="-171450">
              <a:buFont typeface="Arial" panose="020B0604020202020204" pitchFamily="34" charset="0"/>
              <a:buChar char="•"/>
              <a:defRPr/>
            </a:pPr>
            <a:r>
              <a:rPr lang="en-US" dirty="0">
                <a:solidFill>
                  <a:srgbClr val="000000"/>
                </a:solidFill>
                <a:sym typeface="Wingdings" pitchFamily="2" charset="2"/>
              </a:rPr>
              <a:t>The </a:t>
            </a:r>
            <a:r>
              <a:rPr lang="en-US" u="sng" dirty="0">
                <a:solidFill>
                  <a:srgbClr val="000000"/>
                </a:solidFill>
                <a:sym typeface="Wingdings" pitchFamily="2" charset="2"/>
              </a:rPr>
              <a:t>package</a:t>
            </a:r>
            <a:r>
              <a:rPr lang="en-US" dirty="0">
                <a:solidFill>
                  <a:srgbClr val="000000"/>
                </a:solidFill>
                <a:sym typeface="Wingdings" pitchFamily="2" charset="2"/>
              </a:rPr>
              <a:t> is more than just a means of protecting the product. It can help to promote the product or enhance its use. </a:t>
            </a:r>
          </a:p>
          <a:p>
            <a:pPr marL="171450" indent="-171450">
              <a:buFont typeface="Arial" panose="020B0604020202020204" pitchFamily="34" charset="0"/>
              <a:buChar char="•"/>
              <a:defRPr/>
            </a:pPr>
            <a:r>
              <a:rPr lang="en-US" dirty="0">
                <a:solidFill>
                  <a:srgbClr val="000000"/>
                </a:solidFill>
                <a:sym typeface="Wingdings" pitchFamily="2" charset="2"/>
              </a:rPr>
              <a:t>Marketers must decide if they want to offer </a:t>
            </a:r>
            <a:r>
              <a:rPr lang="en-US" u="sng" dirty="0">
                <a:solidFill>
                  <a:srgbClr val="000000"/>
                </a:solidFill>
                <a:sym typeface="Wingdings" pitchFamily="2" charset="2"/>
              </a:rPr>
              <a:t>product warranties</a:t>
            </a:r>
            <a:r>
              <a:rPr lang="en-US" dirty="0">
                <a:solidFill>
                  <a:srgbClr val="000000"/>
                </a:solidFill>
                <a:sym typeface="Wingdings" pitchFamily="2" charset="2"/>
              </a:rPr>
              <a:t>, and if they do, how extensive the warranties will be.</a:t>
            </a:r>
          </a:p>
          <a:p>
            <a:pPr marL="171450" indent="-171450">
              <a:buFont typeface="Arial" panose="020B0604020202020204" pitchFamily="34" charset="0"/>
              <a:buChar char="•"/>
              <a:defRPr/>
            </a:pPr>
            <a:r>
              <a:rPr lang="en-US" dirty="0">
                <a:solidFill>
                  <a:srgbClr val="000000"/>
                </a:solidFill>
                <a:sym typeface="Wingdings" pitchFamily="2" charset="2"/>
              </a:rPr>
              <a:t>The </a:t>
            </a:r>
            <a:r>
              <a:rPr lang="en-US" u="sng" dirty="0">
                <a:solidFill>
                  <a:srgbClr val="000000"/>
                </a:solidFill>
                <a:sym typeface="Wingdings" pitchFamily="2" charset="2"/>
              </a:rPr>
              <a:t>type of consumer</a:t>
            </a:r>
            <a:r>
              <a:rPr lang="en-US" dirty="0">
                <a:solidFill>
                  <a:srgbClr val="000000"/>
                </a:solidFill>
                <a:sym typeface="Wingdings" pitchFamily="2" charset="2"/>
              </a:rPr>
              <a:t> (</a:t>
            </a:r>
            <a:r>
              <a:rPr lang="en-US" u="sng" dirty="0">
                <a:solidFill>
                  <a:srgbClr val="000000"/>
                </a:solidFill>
                <a:sym typeface="Wingdings" pitchFamily="2" charset="2"/>
              </a:rPr>
              <a:t>product class</a:t>
            </a:r>
            <a:r>
              <a:rPr lang="en-US" dirty="0">
                <a:solidFill>
                  <a:srgbClr val="000000"/>
                </a:solidFill>
                <a:sym typeface="Wingdings" pitchFamily="2" charset="2"/>
              </a:rPr>
              <a:t>) that will use it determines whether a product is a consumer or business product.</a:t>
            </a:r>
            <a:endParaRPr lang="en-US" b="1" dirty="0">
              <a:solidFill>
                <a:srgbClr val="000000"/>
              </a:solidFill>
              <a:sym typeface="Wingdings" pitchFamily="2" charset="2"/>
            </a:endParaRPr>
          </a:p>
        </p:txBody>
      </p:sp>
    </p:spTree>
    <p:extLst>
      <p:ext uri="{BB962C8B-B14F-4D97-AF65-F5344CB8AC3E}">
        <p14:creationId xmlns:p14="http://schemas.microsoft.com/office/powerpoint/2010/main" val="11026086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522288" y="549275"/>
            <a:ext cx="3216275" cy="2413000"/>
          </a:xfrm>
          <a:ln/>
        </p:spPr>
      </p:sp>
      <p:sp>
        <p:nvSpPr>
          <p:cNvPr id="75779" name="Rectangle 3"/>
          <p:cNvSpPr>
            <a:spLocks noGrp="1" noChangeArrowheads="1"/>
          </p:cNvSpPr>
          <p:nvPr>
            <p:ph type="body" idx="1"/>
          </p:nvPr>
        </p:nvSpPr>
        <p:spPr>
          <a:noFill/>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Summary Overview</a:t>
            </a:r>
          </a:p>
          <a:p>
            <a:r>
              <a:rPr lang="en-US" dirty="0">
                <a:solidFill>
                  <a:srgbClr val="000000"/>
                </a:solidFill>
                <a:sym typeface="Wingdings" pitchFamily="2" charset="2"/>
              </a:rPr>
              <a:t>From a marketing perspective, </a:t>
            </a:r>
            <a:r>
              <a:rPr lang="en-US" u="sng" dirty="0">
                <a:solidFill>
                  <a:srgbClr val="000000"/>
                </a:solidFill>
                <a:sym typeface="Wingdings" pitchFamily="2" charset="2"/>
              </a:rPr>
              <a:t>quality</a:t>
            </a:r>
            <a:r>
              <a:rPr lang="en-US" dirty="0">
                <a:solidFill>
                  <a:srgbClr val="000000"/>
                </a:solidFill>
                <a:sym typeface="Wingdings" pitchFamily="2" charset="2"/>
              </a:rPr>
              <a:t> means a product’s ability to satisfy a customer’s needs or requirements.</a:t>
            </a:r>
            <a:r>
              <a:rPr lang="en-US" b="1" dirty="0">
                <a:solidFill>
                  <a:srgbClr val="000000"/>
                </a:solidFill>
                <a:sym typeface="Wingdings" pitchFamily="2" charset="2"/>
              </a:rPr>
              <a:t> </a:t>
            </a:r>
          </a:p>
          <a:p>
            <a:endParaRPr lang="en-US" b="1" dirty="0">
              <a:solidFill>
                <a:srgbClr val="000000"/>
              </a:solidFill>
              <a:sym typeface="Wingdings" pitchFamily="2" charset="2"/>
            </a:endParaRPr>
          </a:p>
          <a:p>
            <a:r>
              <a:rPr lang="en-US" b="1" dirty="0">
                <a:solidFill>
                  <a:srgbClr val="000000"/>
                </a:solidFill>
                <a:sym typeface="Wingdings" pitchFamily="2" charset="2"/>
              </a:rPr>
              <a:t>Key Issues</a:t>
            </a:r>
          </a:p>
          <a:p>
            <a:pPr marL="171450" indent="-171450">
              <a:buFont typeface="Arial" panose="020B0604020202020204" pitchFamily="34" charset="0"/>
              <a:buChar char="•"/>
            </a:pPr>
            <a:r>
              <a:rPr lang="en-US" dirty="0">
                <a:solidFill>
                  <a:srgbClr val="000000"/>
                </a:solidFill>
                <a:sym typeface="Wingdings" pitchFamily="2" charset="2"/>
              </a:rPr>
              <a:t>Quality may be absolute or relative, but in all cases the customer’s expectations for quality in a given product form the basis for determining how to achieve customer satisfaction.</a:t>
            </a:r>
          </a:p>
          <a:p>
            <a:pPr marL="171450" indent="-171450">
              <a:buFont typeface="Arial" panose="020B0604020202020204" pitchFamily="34" charset="0"/>
              <a:buChar char="•"/>
            </a:pPr>
            <a:r>
              <a:rPr lang="en-US" dirty="0">
                <a:solidFill>
                  <a:srgbClr val="000000"/>
                </a:solidFill>
                <a:sym typeface="Wingdings" pitchFamily="2" charset="2"/>
              </a:rPr>
              <a:t>For</a:t>
            </a:r>
            <a:r>
              <a:rPr lang="en-US" baseline="0" dirty="0">
                <a:solidFill>
                  <a:srgbClr val="000000"/>
                </a:solidFill>
                <a:sym typeface="Wingdings" pitchFamily="2" charset="2"/>
              </a:rPr>
              <a:t> example, w</a:t>
            </a:r>
            <a:r>
              <a:rPr lang="en-US" dirty="0">
                <a:solidFill>
                  <a:srgbClr val="000000"/>
                </a:solidFill>
                <a:sym typeface="Wingdings" pitchFamily="2" charset="2"/>
              </a:rPr>
              <a:t>hen Volkswagen introduced its environmentally friendly Bluemotion Technology cars</a:t>
            </a:r>
            <a:r>
              <a:rPr lang="en-US" baseline="0" dirty="0">
                <a:solidFill>
                  <a:srgbClr val="000000"/>
                </a:solidFill>
                <a:sym typeface="Wingdings" pitchFamily="2" charset="2"/>
              </a:rPr>
              <a:t>, the idea that it can be fun to do the right thing was showcased</a:t>
            </a:r>
            <a:r>
              <a:rPr lang="en-US" dirty="0">
                <a:solidFill>
                  <a:srgbClr val="000000"/>
                </a:solidFill>
                <a:sym typeface="Wingdings" pitchFamily="2" charset="2"/>
              </a:rPr>
              <a:t>.  </a:t>
            </a:r>
          </a:p>
          <a:p>
            <a:pPr marL="628650" lvl="1" indent="-171450">
              <a:buFont typeface="Arial" panose="020B0604020202020204" pitchFamily="34" charset="0"/>
              <a:buChar char="•"/>
            </a:pPr>
            <a:r>
              <a:rPr lang="en-US" baseline="0" dirty="0">
                <a:solidFill>
                  <a:srgbClr val="000000"/>
                </a:solidFill>
                <a:sym typeface="Wingdings" pitchFamily="2" charset="2"/>
              </a:rPr>
              <a:t>The idea is then tied to Volkswagen’s green technology, and eco-friendly cars</a:t>
            </a:r>
            <a:r>
              <a:rPr lang="en-US" dirty="0">
                <a:solidFill>
                  <a:srgbClr val="000000"/>
                </a:solidFill>
                <a:sym typeface="Wingdings" pitchFamily="2" charset="2"/>
              </a:rPr>
              <a:t>. </a:t>
            </a:r>
          </a:p>
          <a:p>
            <a:pPr marL="171450" indent="-171450">
              <a:buFont typeface="Arial" panose="020B0604020202020204" pitchFamily="34" charset="0"/>
              <a:buChar char="•"/>
            </a:pPr>
            <a:endParaRPr lang="en-US" dirty="0">
              <a:solidFill>
                <a:srgbClr val="000000"/>
              </a:solidFill>
              <a:sym typeface="Wingdings" pitchFamily="2" charset="2"/>
            </a:endParaRPr>
          </a:p>
          <a:p>
            <a:r>
              <a:rPr lang="en-US" b="1" i="1" dirty="0">
                <a:solidFill>
                  <a:srgbClr val="000000"/>
                </a:solidFill>
                <a:sym typeface="Wingdings" pitchFamily="2" charset="2"/>
              </a:rPr>
              <a:t>Discussion Question: Did Volkswagen’s</a:t>
            </a:r>
            <a:r>
              <a:rPr lang="en-US" b="1" i="1" baseline="0" dirty="0">
                <a:solidFill>
                  <a:srgbClr val="000000"/>
                </a:solidFill>
                <a:sym typeface="Wingdings" pitchFamily="2" charset="2"/>
              </a:rPr>
              <a:t> Bluemotion</a:t>
            </a:r>
            <a:r>
              <a:rPr lang="en-US" b="1" i="1" dirty="0">
                <a:solidFill>
                  <a:srgbClr val="000000"/>
                </a:solidFill>
                <a:sym typeface="Wingdings" pitchFamily="2" charset="2"/>
              </a:rPr>
              <a:t> Technology</a:t>
            </a:r>
            <a:r>
              <a:rPr lang="en-US" b="1" i="1" baseline="0" dirty="0">
                <a:solidFill>
                  <a:srgbClr val="000000"/>
                </a:solidFill>
                <a:sym typeface="Wingdings" pitchFamily="2" charset="2"/>
              </a:rPr>
              <a:t> </a:t>
            </a:r>
            <a:r>
              <a:rPr lang="en-US" b="1" i="1" dirty="0">
                <a:solidFill>
                  <a:srgbClr val="000000"/>
                </a:solidFill>
                <a:sym typeface="Wingdings" pitchFamily="2" charset="2"/>
              </a:rPr>
              <a:t>add quality to the product if a consumer doesn’t really care about fuel</a:t>
            </a:r>
            <a:r>
              <a:rPr lang="en-US" b="1" i="1" baseline="0" dirty="0">
                <a:solidFill>
                  <a:srgbClr val="000000"/>
                </a:solidFill>
                <a:sym typeface="Wingdings" pitchFamily="2" charset="2"/>
              </a:rPr>
              <a:t> efficiency </a:t>
            </a:r>
            <a:r>
              <a:rPr lang="en-US" b="1" i="1" dirty="0">
                <a:solidFill>
                  <a:srgbClr val="000000"/>
                </a:solidFill>
                <a:sym typeface="Wingdings" pitchFamily="2" charset="2"/>
              </a:rPr>
              <a:t>or</a:t>
            </a:r>
            <a:r>
              <a:rPr lang="en-US" b="1" i="1" baseline="0" dirty="0">
                <a:solidFill>
                  <a:srgbClr val="000000"/>
                </a:solidFill>
                <a:sym typeface="Wingdings" pitchFamily="2" charset="2"/>
              </a:rPr>
              <a:t> the environment</a:t>
            </a:r>
            <a:r>
              <a:rPr lang="en-US" b="1" i="1" dirty="0">
                <a:solidFill>
                  <a:srgbClr val="000000"/>
                </a:solidFill>
                <a:sym typeface="Wingdings" pitchFamily="2" charset="2"/>
              </a:rPr>
              <a:t>?</a:t>
            </a:r>
          </a:p>
        </p:txBody>
      </p:sp>
    </p:spTree>
    <p:extLst>
      <p:ext uri="{BB962C8B-B14F-4D97-AF65-F5344CB8AC3E}">
        <p14:creationId xmlns:p14="http://schemas.microsoft.com/office/powerpoint/2010/main" val="14306782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522288" y="549275"/>
            <a:ext cx="3216275" cy="2413000"/>
          </a:xfrm>
          <a:ln/>
        </p:spPr>
      </p:sp>
      <p:sp>
        <p:nvSpPr>
          <p:cNvPr id="7987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Text Caption:</a:t>
            </a:r>
            <a:r>
              <a:rPr lang="en-US" b="1" baseline="0" dirty="0">
                <a:solidFill>
                  <a:srgbClr val="000000"/>
                </a:solidFill>
                <a:sym typeface="Wingdings" pitchFamily="2" charset="2"/>
              </a:rPr>
              <a:t> </a:t>
            </a:r>
            <a:r>
              <a:rPr lang="en-US" dirty="0"/>
              <a:t>This photo shows part of the </a:t>
            </a:r>
            <a:r>
              <a:rPr lang="en-US" i="1" dirty="0"/>
              <a:t>product assortment</a:t>
            </a:r>
            <a:r>
              <a:rPr lang="en-US" dirty="0"/>
              <a:t> offered by Coca-Cola. Each individual size and brand represents an </a:t>
            </a:r>
            <a:r>
              <a:rPr lang="en-US" i="1" dirty="0"/>
              <a:t>individual product</a:t>
            </a:r>
            <a:r>
              <a:rPr lang="en-US" dirty="0"/>
              <a:t>. All of the carbonated soft drinks—Coca-Cola, Diet Coke, and Coke Zero—are part of the same </a:t>
            </a:r>
            <a:r>
              <a:rPr lang="en-US" i="1" dirty="0"/>
              <a:t>product line</a:t>
            </a:r>
            <a:r>
              <a:rPr lang="en-US" dirty="0"/>
              <a:t>. </a:t>
            </a:r>
          </a:p>
          <a:p>
            <a:endParaRPr lang="en-US" b="1"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There are many different product arrangements within organizations, depending upon the number</a:t>
            </a:r>
            <a:r>
              <a:rPr lang="en-US" baseline="0" dirty="0">
                <a:solidFill>
                  <a:srgbClr val="000000"/>
                </a:solidFill>
                <a:sym typeface="Wingdings" pitchFamily="2" charset="2"/>
              </a:rPr>
              <a:t> </a:t>
            </a:r>
            <a:r>
              <a:rPr lang="en-US" dirty="0">
                <a:solidFill>
                  <a:srgbClr val="000000"/>
                </a:solidFill>
                <a:sym typeface="Wingdings" pitchFamily="2" charset="2"/>
              </a:rPr>
              <a:t>of products offered and how diverse the offerings are</a:t>
            </a:r>
            <a:r>
              <a:rPr lang="en-US" b="0" dirty="0">
                <a:solidFill>
                  <a:srgbClr val="000000"/>
                </a:solidFill>
                <a:sym typeface="Wingdings" pitchFamily="2" charset="2"/>
              </a:rPr>
              <a:t>.</a:t>
            </a:r>
          </a:p>
          <a:p>
            <a:endParaRPr lang="en-US" b="1" dirty="0">
              <a:solidFill>
                <a:srgbClr val="000000"/>
              </a:solidFill>
              <a:sym typeface="Wingdings" pitchFamily="2" charset="2"/>
            </a:endParaRPr>
          </a:p>
          <a:p>
            <a:r>
              <a:rPr lang="en-US" b="1" dirty="0">
                <a:solidFill>
                  <a:srgbClr val="000000"/>
                </a:solidFill>
                <a:sym typeface="Wingdings" pitchFamily="2" charset="2"/>
              </a:rPr>
              <a:t>Key Issues</a:t>
            </a:r>
          </a:p>
          <a:p>
            <a:pPr marL="171450" indent="-171450">
              <a:buFont typeface="Arial" panose="020B0604020202020204" pitchFamily="34" charset="0"/>
              <a:buChar char="•"/>
            </a:pPr>
            <a:r>
              <a:rPr lang="en-US" dirty="0">
                <a:solidFill>
                  <a:srgbClr val="000000"/>
                </a:solidFill>
                <a:sym typeface="Wingdings" pitchFamily="2" charset="2"/>
              </a:rPr>
              <a:t> A </a:t>
            </a:r>
            <a:r>
              <a:rPr lang="en-US" u="sng" dirty="0">
                <a:solidFill>
                  <a:srgbClr val="000000"/>
                </a:solidFill>
                <a:sym typeface="Wingdings" pitchFamily="2" charset="2"/>
              </a:rPr>
              <a:t>product assortment</a:t>
            </a:r>
            <a:r>
              <a:rPr lang="en-US" dirty="0">
                <a:solidFill>
                  <a:srgbClr val="000000"/>
                </a:solidFill>
                <a:sym typeface="Wingdings" pitchFamily="2" charset="2"/>
              </a:rPr>
              <a:t> is the set of all product lines and individual products that a firm sells. </a:t>
            </a:r>
            <a:endParaRPr lang="en-US" dirty="0">
              <a:sym typeface="Wingdings" pitchFamily="2" charset="2"/>
            </a:endParaRPr>
          </a:p>
          <a:p>
            <a:pPr marL="171450" indent="-171450">
              <a:buFont typeface="Arial" panose="020B0604020202020204" pitchFamily="34" charset="0"/>
              <a:buChar char="•"/>
            </a:pPr>
            <a:r>
              <a:rPr lang="en-US" dirty="0">
                <a:solidFill>
                  <a:srgbClr val="000000"/>
                </a:solidFill>
                <a:sym typeface="Wingdings" pitchFamily="2" charset="2"/>
              </a:rPr>
              <a:t> A </a:t>
            </a:r>
            <a:r>
              <a:rPr lang="en-US" u="sng" dirty="0">
                <a:solidFill>
                  <a:srgbClr val="000000"/>
                </a:solidFill>
                <a:sym typeface="Wingdings" pitchFamily="2" charset="2"/>
              </a:rPr>
              <a:t>product line</a:t>
            </a:r>
            <a:r>
              <a:rPr lang="en-US" dirty="0">
                <a:solidFill>
                  <a:srgbClr val="000000"/>
                </a:solidFill>
                <a:sym typeface="Wingdings" pitchFamily="2" charset="2"/>
              </a:rPr>
              <a:t> is a set of individual products that are closely related.  </a:t>
            </a:r>
          </a:p>
          <a:p>
            <a:pPr marL="628650" lvl="1" indent="-171450">
              <a:buFont typeface="Arial" panose="020B0604020202020204" pitchFamily="34" charset="0"/>
              <a:buChar char="•"/>
            </a:pPr>
            <a:r>
              <a:rPr lang="en-US" dirty="0">
                <a:solidFill>
                  <a:srgbClr val="000000"/>
                </a:solidFill>
              </a:rPr>
              <a:t>Related because they are produced or operate in a similar way; sold to the same target market, through similar types of outlets, or be similarly priced.</a:t>
            </a:r>
          </a:p>
          <a:p>
            <a:pPr marL="171450" indent="-171450">
              <a:buFont typeface="Arial" panose="020B0604020202020204" pitchFamily="34" charset="0"/>
              <a:buChar char="•"/>
            </a:pPr>
            <a:r>
              <a:rPr lang="en-US" dirty="0">
                <a:solidFill>
                  <a:srgbClr val="000000"/>
                </a:solidFill>
                <a:sym typeface="Wingdings" pitchFamily="2" charset="2"/>
              </a:rPr>
              <a:t> An </a:t>
            </a:r>
            <a:r>
              <a:rPr lang="en-US" u="sng" dirty="0">
                <a:solidFill>
                  <a:srgbClr val="000000"/>
                </a:solidFill>
                <a:sym typeface="Wingdings" pitchFamily="2" charset="2"/>
              </a:rPr>
              <a:t>individual product</a:t>
            </a:r>
            <a:r>
              <a:rPr lang="en-US" dirty="0">
                <a:solidFill>
                  <a:srgbClr val="000000"/>
                </a:solidFill>
                <a:sym typeface="Wingdings" pitchFamily="2" charset="2"/>
              </a:rPr>
              <a:t> is a particular product within a product line. </a:t>
            </a:r>
          </a:p>
          <a:p>
            <a:pPr marL="628650" lvl="1" indent="-171450">
              <a:buFont typeface="Arial" panose="020B0604020202020204" pitchFamily="34" charset="0"/>
              <a:buChar char="•"/>
            </a:pPr>
            <a:r>
              <a:rPr lang="en-US" dirty="0">
                <a:solidFill>
                  <a:srgbClr val="000000"/>
                </a:solidFill>
              </a:rPr>
              <a:t> It is differentiated by brand, level of service offered, price, or some other characteristic. </a:t>
            </a:r>
          </a:p>
          <a:p>
            <a:pPr marL="628650" lvl="1" indent="-171450">
              <a:buFont typeface="Arial" panose="020B0604020202020204" pitchFamily="34" charset="0"/>
              <a:buChar char="•"/>
            </a:pPr>
            <a:r>
              <a:rPr lang="en-US" dirty="0">
                <a:solidFill>
                  <a:srgbClr val="000000"/>
                </a:solidFill>
              </a:rPr>
              <a:t> Each individual product and target market may require a separate strategy.</a:t>
            </a:r>
          </a:p>
          <a:p>
            <a:pPr lvl="1">
              <a:buFontTx/>
              <a:buChar char="•"/>
            </a:pPr>
            <a:endParaRPr lang="en-US" dirty="0">
              <a:solidFill>
                <a:srgbClr val="000000"/>
              </a:solidFill>
            </a:endParaRPr>
          </a:p>
          <a:p>
            <a:r>
              <a:rPr lang="en-US" b="1" i="1" dirty="0">
                <a:solidFill>
                  <a:srgbClr val="000000"/>
                </a:solidFill>
                <a:sym typeface="Wingdings" pitchFamily="2" charset="2"/>
              </a:rPr>
              <a:t>Discussion Question: Think about Sony, an electronics manufacturer. Can you describe its (a) product assortment; (b) product lines; and (c) individual products?</a:t>
            </a:r>
          </a:p>
        </p:txBody>
      </p:sp>
    </p:spTree>
    <p:extLst>
      <p:ext uri="{BB962C8B-B14F-4D97-AF65-F5344CB8AC3E}">
        <p14:creationId xmlns:p14="http://schemas.microsoft.com/office/powerpoint/2010/main" val="1625365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503238" y="539750"/>
            <a:ext cx="3162300" cy="2373313"/>
          </a:xfrm>
          <a:ln/>
        </p:spPr>
      </p:sp>
      <p:sp>
        <p:nvSpPr>
          <p:cNvPr id="8089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sym typeface="Wingdings" pitchFamily="2" charset="2"/>
              </a:rPr>
              <a:t>Dunkin’ Donuts’</a:t>
            </a:r>
            <a:r>
              <a:rPr lang="en-US" i="1" dirty="0">
                <a:solidFill>
                  <a:srgbClr val="000000"/>
                </a:solidFill>
                <a:sym typeface="Wingdings" pitchFamily="2" charset="2"/>
              </a:rPr>
              <a:t> product assortment</a:t>
            </a:r>
            <a:r>
              <a:rPr lang="en-US" dirty="0">
                <a:solidFill>
                  <a:srgbClr val="000000"/>
                </a:solidFill>
                <a:sym typeface="Wingdings" pitchFamily="2" charset="2"/>
              </a:rPr>
              <a:t> is the set of </a:t>
            </a:r>
            <a:r>
              <a:rPr lang="en-US" u="sng" dirty="0">
                <a:solidFill>
                  <a:srgbClr val="000000"/>
                </a:solidFill>
                <a:sym typeface="Wingdings" pitchFamily="2" charset="2"/>
              </a:rPr>
              <a:t>all</a:t>
            </a:r>
            <a:r>
              <a:rPr lang="en-US" dirty="0">
                <a:solidFill>
                  <a:srgbClr val="000000"/>
                </a:solidFill>
                <a:sym typeface="Wingdings" pitchFamily="2" charset="2"/>
              </a:rPr>
              <a:t> the product lines and individual products that the firm sells. Its </a:t>
            </a:r>
            <a:r>
              <a:rPr lang="en-US" i="1" dirty="0">
                <a:solidFill>
                  <a:srgbClr val="000000"/>
                </a:solidFill>
                <a:sym typeface="Wingdings" pitchFamily="2" charset="2"/>
              </a:rPr>
              <a:t>product lines</a:t>
            </a:r>
            <a:r>
              <a:rPr lang="en-US" dirty="0">
                <a:solidFill>
                  <a:srgbClr val="000000"/>
                </a:solidFill>
                <a:sym typeface="Wingdings" pitchFamily="2" charset="2"/>
              </a:rPr>
              <a:t> include donuts and coffees. Dunkaccino is an </a:t>
            </a:r>
            <a:r>
              <a:rPr lang="en-US" i="1" dirty="0">
                <a:solidFill>
                  <a:srgbClr val="000000"/>
                </a:solidFill>
                <a:sym typeface="Wingdings" pitchFamily="2" charset="2"/>
              </a:rPr>
              <a:t>individual product</a:t>
            </a:r>
            <a:r>
              <a:rPr lang="en-US" dirty="0">
                <a:solidFill>
                  <a:srgbClr val="000000"/>
                </a:solidFill>
                <a:sym typeface="Wingdings" pitchFamily="2" charset="2"/>
              </a:rPr>
              <a:t>, within the coffee </a:t>
            </a:r>
            <a:r>
              <a:rPr lang="en-US" i="1" dirty="0">
                <a:solidFill>
                  <a:srgbClr val="000000"/>
                </a:solidFill>
                <a:sym typeface="Wingdings" pitchFamily="2" charset="2"/>
              </a:rPr>
              <a:t>product line</a:t>
            </a:r>
            <a:r>
              <a:rPr lang="en-US" dirty="0">
                <a:solidFill>
                  <a:srgbClr val="000000"/>
                </a:solidFill>
                <a:sym typeface="Wingdings" pitchFamily="2" charset="2"/>
              </a:rPr>
              <a:t>, which is part of Dunkin Donuts’ </a:t>
            </a:r>
            <a:r>
              <a:rPr lang="en-US" i="1" dirty="0">
                <a:solidFill>
                  <a:srgbClr val="000000"/>
                </a:solidFill>
                <a:sym typeface="Wingdings" pitchFamily="2" charset="2"/>
              </a:rPr>
              <a:t>product assortment</a:t>
            </a:r>
            <a:r>
              <a:rPr lang="en-US" dirty="0">
                <a:solidFill>
                  <a:srgbClr val="000000"/>
                </a:solidFill>
                <a:sym typeface="Wingdings" pitchFamily="2" charset="2"/>
              </a:rPr>
              <a:t>. </a:t>
            </a:r>
          </a:p>
          <a:p>
            <a:endParaRPr lang="en-US"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20124285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A product can be a physical good or an intangible service, or it can be a blend of both.</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dirty="0">
                <a:solidFill>
                  <a:srgbClr val="000000"/>
                </a:solidFill>
                <a:sym typeface="Wingdings" pitchFamily="2" charset="2"/>
              </a:rPr>
              <a:t>This diagram shows how one can position products in terms of their physical good emphasis or their service emphasis.</a:t>
            </a:r>
          </a:p>
          <a:p>
            <a:pPr marL="171450" indent="-171450">
              <a:buFont typeface="Wingdings" charset="0"/>
              <a:buChar char="à"/>
              <a:defRPr/>
            </a:pPr>
            <a:r>
              <a:rPr lang="en-US" dirty="0">
                <a:solidFill>
                  <a:srgbClr val="000000"/>
                </a:solidFill>
                <a:sym typeface="Wingdings" pitchFamily="2" charset="2"/>
              </a:rPr>
              <a:t>Some products, such as canned soup, steel pipe, and paper towels, have an emphasis that is almost completely physical. </a:t>
            </a:r>
          </a:p>
          <a:p>
            <a:pPr marL="171450" indent="-171450">
              <a:buFont typeface="Wingdings" charset="0"/>
              <a:buChar char="à"/>
              <a:defRPr/>
            </a:pPr>
            <a:r>
              <a:rPr lang="en-US" dirty="0">
                <a:solidFill>
                  <a:srgbClr val="000000"/>
                </a:solidFill>
                <a:sym typeface="Wingdings" pitchFamily="2" charset="2"/>
              </a:rPr>
              <a:t>Other products have a significant service component, such as a restaurant meal, a cellular phone, or an automobile tune-up. </a:t>
            </a:r>
          </a:p>
          <a:p>
            <a:pPr marL="171450" indent="-171450">
              <a:buFont typeface="Wingdings" charset="0"/>
              <a:buChar char="à"/>
              <a:defRPr/>
            </a:pPr>
            <a:r>
              <a:rPr lang="en-US" dirty="0">
                <a:solidFill>
                  <a:srgbClr val="000000"/>
                </a:solidFill>
                <a:sym typeface="Wingdings" pitchFamily="2" charset="2"/>
              </a:rPr>
              <a:t>Still other products have an emphasis mainly on the service component, such as a satellite radio, a hair stylist, or a postal service. </a:t>
            </a:r>
          </a:p>
          <a:p>
            <a:pPr>
              <a:buFont typeface="Arial" pitchFamily="34" charset="0"/>
              <a:buChar char="•"/>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Why does the increased demand for more service make product management more difficult?</a:t>
            </a:r>
          </a:p>
        </p:txBody>
      </p:sp>
      <p:sp>
        <p:nvSpPr>
          <p:cNvPr id="77828" name="Text Box 25"/>
          <p:cNvSpPr txBox="1">
            <a:spLocks noChangeArrowheads="1"/>
          </p:cNvSpPr>
          <p:nvPr/>
        </p:nvSpPr>
        <p:spPr bwMode="auto">
          <a:xfrm>
            <a:off x="4389438" y="400050"/>
            <a:ext cx="2438400" cy="13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8442466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2"/>
          <p:cNvSpPr>
            <a:spLocks noGrp="1" noRot="1" noChangeAspect="1" noChangeArrowheads="1" noTextEdit="1"/>
          </p:cNvSpPr>
          <p:nvPr>
            <p:ph type="sldImg"/>
          </p:nvPr>
        </p:nvSpPr>
        <p:spPr>
          <a:xfrm>
            <a:off x="522288" y="549275"/>
            <a:ext cx="3216275" cy="2413000"/>
          </a:xfrm>
          <a:ln/>
        </p:spPr>
      </p:sp>
      <p:sp>
        <p:nvSpPr>
          <p:cNvPr id="78851"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Aft>
                <a:spcPct val="30000"/>
              </a:spcAft>
            </a:pPr>
            <a:r>
              <a:rPr lang="en-US" b="1" dirty="0">
                <a:solidFill>
                  <a:srgbClr val="000000"/>
                </a:solidFill>
                <a:sym typeface="Wingdings" pitchFamily="2" charset="2"/>
              </a:rPr>
              <a:t>Text</a:t>
            </a:r>
            <a:r>
              <a:rPr lang="en-US" b="1" baseline="0" dirty="0">
                <a:solidFill>
                  <a:srgbClr val="000000"/>
                </a:solidFill>
                <a:sym typeface="Wingdings" pitchFamily="2" charset="2"/>
              </a:rPr>
              <a:t> Caption: </a:t>
            </a:r>
            <a:r>
              <a:rPr lang="en-US" b="0" baseline="0" dirty="0">
                <a:solidFill>
                  <a:srgbClr val="000000"/>
                </a:solidFill>
                <a:sym typeface="Wingdings" pitchFamily="2" charset="2"/>
              </a:rPr>
              <a:t>See below.</a:t>
            </a:r>
            <a:endParaRPr lang="en-US" dirty="0"/>
          </a:p>
          <a:p>
            <a:pPr>
              <a:spcAft>
                <a:spcPct val="30000"/>
              </a:spcAft>
            </a:pPr>
            <a:endParaRPr lang="en-US" b="1" dirty="0">
              <a:solidFill>
                <a:srgbClr val="000000"/>
              </a:solidFill>
              <a:sym typeface="Wingdings" pitchFamily="2" charset="2"/>
            </a:endParaRPr>
          </a:p>
          <a:p>
            <a:pPr>
              <a:spcAft>
                <a:spcPct val="30000"/>
              </a:spcAft>
            </a:pPr>
            <a:r>
              <a:rPr lang="en-US" b="1" dirty="0">
                <a:solidFill>
                  <a:srgbClr val="000000"/>
                </a:solidFill>
                <a:sym typeface="Wingdings" pitchFamily="2" charset="2"/>
              </a:rPr>
              <a:t>Summary Overview</a:t>
            </a:r>
          </a:p>
          <a:p>
            <a:r>
              <a:rPr lang="en-US" dirty="0"/>
              <a:t>A consumer can‘t hold a service and look at it before purchasing, so service firms often use messages and images in their promotion that help make the benefits of the service experience more tangible. Allstate’s “Mayhem” ads are a vivid reminder of the value of a good insurance policy. </a:t>
            </a:r>
          </a:p>
          <a:p>
            <a:endParaRPr lang="en-US" dirty="0">
              <a:solidFill>
                <a:srgbClr val="000000"/>
              </a:solidFill>
              <a:sym typeface="Wingdings" pitchFamily="2" charset="2"/>
            </a:endParaRPr>
          </a:p>
          <a:p>
            <a:r>
              <a:rPr lang="en-US" b="1" i="1" dirty="0">
                <a:solidFill>
                  <a:srgbClr val="000000"/>
                </a:solidFill>
                <a:sym typeface="Wingdings" pitchFamily="2" charset="2"/>
              </a:rPr>
              <a:t>Discussion Question: How do service customers</a:t>
            </a:r>
            <a:r>
              <a:rPr lang="en-US" b="1" i="1" baseline="0" dirty="0">
                <a:solidFill>
                  <a:srgbClr val="000000"/>
                </a:solidFill>
                <a:sym typeface="Wingdings" pitchFamily="2" charset="2"/>
              </a:rPr>
              <a:t> reduce the uncertainty of the services they purchase?</a:t>
            </a:r>
            <a:endParaRPr lang="en-US" b="1" i="1" dirty="0">
              <a:solidFill>
                <a:srgbClr val="000000"/>
              </a:solidFill>
              <a:sym typeface="Wingdings" pitchFamily="2" charset="2"/>
            </a:endParaRPr>
          </a:p>
        </p:txBody>
      </p:sp>
    </p:spTree>
    <p:extLst>
      <p:ext uri="{BB962C8B-B14F-4D97-AF65-F5344CB8AC3E}">
        <p14:creationId xmlns:p14="http://schemas.microsoft.com/office/powerpoint/2010/main" val="178535542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7"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spcBef>
                <a:spcPts val="0"/>
              </a:spcBef>
              <a:defRPr/>
            </a:pPr>
            <a:r>
              <a:rPr lang="en-US" b="1" dirty="0"/>
              <a:t>Summary Overview</a:t>
            </a:r>
          </a:p>
          <a:p>
            <a:pPr>
              <a:spcBef>
                <a:spcPts val="0"/>
              </a:spcBef>
              <a:defRPr/>
            </a:pPr>
            <a:r>
              <a:rPr lang="en-US" dirty="0"/>
              <a:t>Firms often seek to add customer value to their core product offering. These days, many find that technology—often a website or software application—provides additional value and improves a customer’s experience and satisfaction. </a:t>
            </a:r>
          </a:p>
          <a:p>
            <a:pPr>
              <a:spcBef>
                <a:spcPts val="0"/>
              </a:spcBef>
              <a:defRPr/>
            </a:pPr>
            <a:endParaRPr lang="en-US" b="1" dirty="0"/>
          </a:p>
          <a:p>
            <a:pPr marL="0" marR="0" indent="0" algn="l" defTabSz="914400" rtl="0" eaLnBrk="0" fontAlgn="base" latinLnBrk="0" hangingPunct="0">
              <a:lnSpc>
                <a:spcPct val="100000"/>
              </a:lnSpc>
              <a:spcBef>
                <a:spcPts val="0"/>
              </a:spcBef>
              <a:spcAft>
                <a:spcPct val="0"/>
              </a:spcAft>
              <a:buClrTx/>
              <a:buSzTx/>
              <a:buFontTx/>
              <a:buNone/>
              <a:tabLst/>
              <a:defRPr/>
            </a:pPr>
            <a:r>
              <a:rPr lang="en-US" b="1" dirty="0"/>
              <a:t>Key Issues</a:t>
            </a:r>
          </a:p>
          <a:p>
            <a:pPr marL="171435" indent="-171435">
              <a:spcBef>
                <a:spcPts val="0"/>
              </a:spcBef>
              <a:buFont typeface="Wingdings" pitchFamily="2" charset="2"/>
              <a:buChar char="à"/>
              <a:defRPr/>
            </a:pPr>
            <a:r>
              <a:rPr lang="en-US" dirty="0"/>
              <a:t>Many products that were previously not thought of as “tech” products, such as cars, now include technology.</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dirty="0"/>
              <a:t>Another opportunity to provide value follows from software applications that offer value-adding services to a core product. </a:t>
            </a:r>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b="1" i="0" u="sng" dirty="0"/>
              <a:t>Augmented reality (AR) </a:t>
            </a:r>
            <a:r>
              <a:rPr lang="en-US" dirty="0"/>
              <a:t>overlays a computer-generated image, sound, text, or video on a user’s view of the physical world. It</a:t>
            </a:r>
            <a:r>
              <a:rPr lang="en-US" baseline="0" dirty="0"/>
              <a:t> can augment a customer’s experience of a product.</a:t>
            </a:r>
            <a:endParaRPr lang="en-US" dirty="0"/>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i="1" dirty="0"/>
              <a:t>Artificial intelligence (AI)</a:t>
            </a:r>
            <a:r>
              <a:rPr lang="en-US" dirty="0"/>
              <a:t> refers to having machines operate like humans with respect to learning and decision making; </a:t>
            </a:r>
            <a:r>
              <a:rPr lang="en-US" i="1" dirty="0"/>
              <a:t>intelligent agents </a:t>
            </a:r>
            <a:r>
              <a:rPr lang="en-US" i="0" dirty="0"/>
              <a:t>such as</a:t>
            </a:r>
            <a:r>
              <a:rPr lang="en-US" i="0" baseline="0" dirty="0"/>
              <a:t> Google Now </a:t>
            </a:r>
            <a:r>
              <a:rPr lang="en-US" dirty="0"/>
              <a:t>are devices that observe an environment and act to achieve a goal. </a:t>
            </a:r>
            <a:r>
              <a:rPr lang="en-US" i="1" dirty="0"/>
              <a:t>Analytics</a:t>
            </a:r>
            <a:r>
              <a:rPr lang="en-US" dirty="0"/>
              <a:t> are used to help AI and intelligent agents make anticipate customer needs. </a:t>
            </a:r>
            <a:endParaRPr lang="en-US" u="sng" dirty="0"/>
          </a:p>
          <a:p>
            <a:pPr>
              <a:spcBef>
                <a:spcPts val="0"/>
              </a:spcBef>
              <a:defRPr/>
            </a:pPr>
            <a:r>
              <a:rPr lang="en-US" b="1" dirty="0">
                <a:solidFill>
                  <a:srgbClr val="000000"/>
                </a:solidFill>
                <a:sym typeface="Wingdings" pitchFamily="2" charset="2"/>
              </a:rPr>
              <a:t></a:t>
            </a:r>
            <a:r>
              <a:rPr lang="en-US" b="1" dirty="0">
                <a:sym typeface="Wingdings" pitchFamily="2" charset="2"/>
              </a:rPr>
              <a:t> </a:t>
            </a:r>
            <a:r>
              <a:rPr lang="en-US" dirty="0"/>
              <a:t>While customers see value from the integration of technology into products, it also offers value to firms that collect and analyze the data. </a:t>
            </a:r>
          </a:p>
        </p:txBody>
      </p:sp>
      <p:sp>
        <p:nvSpPr>
          <p:cNvPr id="72709" name="Text Box 25"/>
          <p:cNvSpPr txBox="1">
            <a:spLocks noChangeArrowheads="1"/>
          </p:cNvSpPr>
          <p:nvPr/>
        </p:nvSpPr>
        <p:spPr bwMode="auto">
          <a:xfrm>
            <a:off x="4389438" y="400050"/>
            <a:ext cx="2438400" cy="13697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0" tIns="48316" rIns="96630" bIns="48316">
            <a:spAutoFit/>
          </a:bodyPr>
          <a:lstStyle>
            <a:lvl1pPr defTabSz="1022350" eaLnBrk="0" hangingPunct="0">
              <a:defRPr sz="3600">
                <a:solidFill>
                  <a:schemeClr val="tx1"/>
                </a:solidFill>
                <a:latin typeface="Arial" pitchFamily="34" charset="0"/>
                <a:cs typeface="Arial" pitchFamily="34" charset="0"/>
              </a:defRPr>
            </a:lvl1pPr>
            <a:lvl2pPr marL="742950" indent="-285750" defTabSz="1022350" eaLnBrk="0" hangingPunct="0">
              <a:defRPr sz="3600">
                <a:solidFill>
                  <a:schemeClr val="tx1"/>
                </a:solidFill>
                <a:latin typeface="Arial" pitchFamily="34" charset="0"/>
                <a:cs typeface="Arial" pitchFamily="34" charset="0"/>
              </a:defRPr>
            </a:lvl2pPr>
            <a:lvl3pPr marL="1143000" indent="-228600" defTabSz="1022350" eaLnBrk="0" hangingPunct="0">
              <a:defRPr sz="3600">
                <a:solidFill>
                  <a:schemeClr val="tx1"/>
                </a:solidFill>
                <a:latin typeface="Arial" pitchFamily="34" charset="0"/>
                <a:cs typeface="Arial" pitchFamily="34" charset="0"/>
              </a:defRPr>
            </a:lvl3pPr>
            <a:lvl4pPr marL="1600200" indent="-228600" defTabSz="1022350" eaLnBrk="0" hangingPunct="0">
              <a:defRPr sz="3600">
                <a:solidFill>
                  <a:schemeClr val="tx1"/>
                </a:solidFill>
                <a:latin typeface="Arial" pitchFamily="34" charset="0"/>
                <a:cs typeface="Arial" pitchFamily="34" charset="0"/>
              </a:defRPr>
            </a:lvl4pPr>
            <a:lvl5pPr marL="2057400" indent="-228600" defTabSz="1022350" eaLnBrk="0" hangingPunct="0">
              <a:defRPr sz="3600">
                <a:solidFill>
                  <a:schemeClr val="tx1"/>
                </a:solidFill>
                <a:latin typeface="Arial" pitchFamily="34" charset="0"/>
                <a:cs typeface="Arial" pitchFamily="34" charset="0"/>
              </a:defRPr>
            </a:lvl5pPr>
            <a:lvl6pPr marL="25146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10223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200" b="1" baseline="-25000" dirty="0">
                <a:solidFill>
                  <a:srgbClr val="000000"/>
                </a:solidFill>
                <a:sym typeface="Wingdings" pitchFamily="2" charset="2"/>
              </a:rPr>
              <a:t> </a:t>
            </a:r>
            <a:r>
              <a:rPr lang="en-US" sz="2200" b="1" baseline="-25000" dirty="0">
                <a:solidFill>
                  <a:srgbClr val="000000"/>
                </a:solidFill>
              </a:rPr>
              <a:t>Indicates place where slide “builds” to include the corresponding point (upon mouse click).</a:t>
            </a:r>
          </a:p>
          <a:p>
            <a:pPr algn="l" eaLnBrk="1" hangingPunct="1">
              <a:spcBef>
                <a:spcPct val="50000"/>
              </a:spcBef>
            </a:pPr>
            <a:endParaRPr lang="en-US" sz="1600" b="1" dirty="0">
              <a:solidFill>
                <a:srgbClr val="000000"/>
              </a:solidFill>
            </a:endParaRPr>
          </a:p>
        </p:txBody>
      </p:sp>
    </p:spTree>
    <p:extLst>
      <p:ext uri="{BB962C8B-B14F-4D97-AF65-F5344CB8AC3E}">
        <p14:creationId xmlns:p14="http://schemas.microsoft.com/office/powerpoint/2010/main" val="138589365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u="sng" dirty="0">
                <a:solidFill>
                  <a:srgbClr val="000000"/>
                </a:solidFill>
                <a:sym typeface="Wingdings" pitchFamily="2" charset="2"/>
              </a:rPr>
              <a:t>What is branding</a:t>
            </a:r>
            <a:r>
              <a:rPr lang="en-US" dirty="0">
                <a:solidFill>
                  <a:srgbClr val="000000"/>
                </a:solidFill>
                <a:sym typeface="Wingdings" pitchFamily="2" charset="2"/>
              </a:rPr>
              <a:t>? </a:t>
            </a:r>
            <a:r>
              <a:rPr lang="en-US" u="sng" dirty="0">
                <a:solidFill>
                  <a:srgbClr val="000000"/>
                </a:solidFill>
                <a:sym typeface="Wingdings" pitchFamily="2" charset="2"/>
              </a:rPr>
              <a:t>Branding</a:t>
            </a:r>
            <a:r>
              <a:rPr lang="en-US" dirty="0">
                <a:solidFill>
                  <a:srgbClr val="000000"/>
                </a:solidFill>
                <a:sym typeface="Wingdings" pitchFamily="2" charset="2"/>
              </a:rPr>
              <a:t> means the use of a name, term, symbol, or design to identify a product. Some companies use a combination of some or all of these when branding. This exhibit shows many familiar brands. </a:t>
            </a:r>
          </a:p>
          <a:p>
            <a:pPr>
              <a:defRPr/>
            </a:pPr>
            <a:endParaRPr lang="en-US" b="1" dirty="0">
              <a:solidFill>
                <a:srgbClr val="000000"/>
              </a:solidFill>
              <a:sym typeface="Wingdings" pitchFamily="2" charset="2"/>
            </a:endParaRPr>
          </a:p>
          <a:p>
            <a:pPr marL="0" indent="0">
              <a:buFont typeface="Arial" panose="020B0604020202020204" pitchFamily="34" charset="0"/>
              <a:buNone/>
              <a:defRPr/>
            </a:pPr>
            <a:r>
              <a:rPr lang="en-US" b="1" dirty="0">
                <a:solidFill>
                  <a:srgbClr val="000000"/>
                </a:solidFill>
                <a:sym typeface="Wingdings" pitchFamily="2" charset="2"/>
              </a:rPr>
              <a:t>Key Issues</a:t>
            </a:r>
          </a:p>
          <a:p>
            <a:pPr marL="171450" indent="-171450">
              <a:buFont typeface="Arial" panose="020B0604020202020204" pitchFamily="34" charset="0"/>
              <a:buChar char="•"/>
              <a:defRPr/>
            </a:pPr>
            <a:r>
              <a:rPr lang="en-US" dirty="0">
                <a:solidFill>
                  <a:srgbClr val="000000"/>
                </a:solidFill>
                <a:sym typeface="Wingdings" pitchFamily="2" charset="2"/>
              </a:rPr>
              <a:t> A </a:t>
            </a:r>
            <a:r>
              <a:rPr lang="en-US" u="sng" dirty="0">
                <a:solidFill>
                  <a:srgbClr val="000000"/>
                </a:solidFill>
                <a:sym typeface="Wingdings" pitchFamily="2" charset="2"/>
              </a:rPr>
              <a:t>brand name</a:t>
            </a:r>
            <a:r>
              <a:rPr lang="en-US" dirty="0">
                <a:solidFill>
                  <a:srgbClr val="000000"/>
                </a:solidFill>
                <a:sym typeface="Wingdings" pitchFamily="2" charset="2"/>
              </a:rPr>
              <a:t> is a word, letter, or a group of words or letters.  </a:t>
            </a:r>
          </a:p>
          <a:p>
            <a:pPr marL="171450" indent="-171450">
              <a:buFont typeface="Arial" panose="020B0604020202020204" pitchFamily="34" charset="0"/>
              <a:buChar char="•"/>
              <a:defRPr/>
            </a:pPr>
            <a:r>
              <a:rPr lang="en-US" dirty="0">
                <a:solidFill>
                  <a:srgbClr val="000000"/>
                </a:solidFill>
                <a:sym typeface="Wingdings" pitchFamily="2" charset="2"/>
              </a:rPr>
              <a:t> A </a:t>
            </a:r>
            <a:r>
              <a:rPr lang="en-US" b="1" u="sng" dirty="0">
                <a:solidFill>
                  <a:srgbClr val="000000"/>
                </a:solidFill>
                <a:sym typeface="Wingdings" pitchFamily="2" charset="2"/>
              </a:rPr>
              <a:t>t</a:t>
            </a:r>
            <a:r>
              <a:rPr lang="en-US" u="sng" dirty="0">
                <a:solidFill>
                  <a:srgbClr val="000000"/>
                </a:solidFill>
                <a:sym typeface="Wingdings" pitchFamily="2" charset="2"/>
              </a:rPr>
              <a:t>rademark</a:t>
            </a:r>
            <a:r>
              <a:rPr lang="en-US" dirty="0">
                <a:solidFill>
                  <a:srgbClr val="000000"/>
                </a:solidFill>
                <a:sym typeface="Wingdings" pitchFamily="2" charset="2"/>
              </a:rPr>
              <a:t> includes only those words, symbols, or marks that are legally registered for use by a single company.  </a:t>
            </a:r>
          </a:p>
          <a:p>
            <a:pPr marL="171450" indent="-171450">
              <a:buFont typeface="Arial" panose="020B0604020202020204" pitchFamily="34" charset="0"/>
              <a:buChar char="•"/>
              <a:defRPr/>
            </a:pPr>
            <a:r>
              <a:rPr lang="en-US" dirty="0">
                <a:solidFill>
                  <a:srgbClr val="000000"/>
                </a:solidFill>
                <a:sym typeface="Wingdings" pitchFamily="2" charset="2"/>
              </a:rPr>
              <a:t> A </a:t>
            </a:r>
            <a:r>
              <a:rPr lang="en-US" u="sng" dirty="0">
                <a:solidFill>
                  <a:srgbClr val="000000"/>
                </a:solidFill>
                <a:sym typeface="Wingdings" pitchFamily="2" charset="2"/>
              </a:rPr>
              <a:t>service mark</a:t>
            </a:r>
            <a:r>
              <a:rPr lang="en-US" dirty="0">
                <a:solidFill>
                  <a:srgbClr val="000000"/>
                </a:solidFill>
                <a:sym typeface="Wingdings" pitchFamily="2" charset="2"/>
              </a:rPr>
              <a:t> is a trademark that refers to a service offering.</a:t>
            </a:r>
            <a:r>
              <a:rPr lang="en-US" b="1" dirty="0">
                <a:solidFill>
                  <a:srgbClr val="000000"/>
                </a:solidFill>
                <a:sym typeface="Wingdings" pitchFamily="2" charset="2"/>
              </a:rPr>
              <a:t>  </a:t>
            </a:r>
          </a:p>
          <a:p>
            <a:pPr>
              <a:buFont typeface="Arial" pitchFamily="34" charset="0"/>
              <a:buChar char="•"/>
              <a:defRPr/>
            </a:pPr>
            <a:endParaRPr lang="en-US" b="1" dirty="0">
              <a:solidFill>
                <a:srgbClr val="000000"/>
              </a:solidFill>
              <a:sym typeface="Wingdings" pitchFamily="2" charset="2"/>
            </a:endParaRPr>
          </a:p>
          <a:p>
            <a:pPr>
              <a:defRPr/>
            </a:pPr>
            <a:r>
              <a:rPr lang="en-US" b="1" i="1" dirty="0">
                <a:solidFill>
                  <a:srgbClr val="000000"/>
                </a:solidFill>
                <a:sym typeface="Wingdings" pitchFamily="2" charset="2"/>
              </a:rPr>
              <a:t>Discussion Question: Can you provide other examples of brand names, trademarks, or service marks?</a:t>
            </a:r>
          </a:p>
          <a:p>
            <a:pPr>
              <a:defRPr/>
            </a:pPr>
            <a:endParaRPr lang="en-US" b="1" i="1" dirty="0">
              <a:solidFill>
                <a:srgbClr val="000000"/>
              </a:solidFill>
              <a:sym typeface="Wingdings" pitchFamily="2" charset="2"/>
            </a:endParaRPr>
          </a:p>
          <a:p>
            <a:pPr marL="171450" indent="-171450">
              <a:buFont typeface="Arial" pitchFamily="34" charset="0"/>
              <a:buChar char="•"/>
              <a:defRPr/>
            </a:pPr>
            <a:r>
              <a:rPr lang="en-US" dirty="0">
                <a:solidFill>
                  <a:srgbClr val="000000"/>
                </a:solidFill>
                <a:sym typeface="Wingdings" pitchFamily="2" charset="2"/>
              </a:rPr>
              <a:t> </a:t>
            </a:r>
            <a:r>
              <a:rPr lang="en-US" u="sng" dirty="0">
                <a:solidFill>
                  <a:srgbClr val="000000"/>
                </a:solidFill>
                <a:sym typeface="Wingdings" pitchFamily="2" charset="2"/>
              </a:rPr>
              <a:t>Brands meet needs</a:t>
            </a:r>
            <a:r>
              <a:rPr lang="en-US" dirty="0">
                <a:solidFill>
                  <a:srgbClr val="000000"/>
                </a:solidFill>
                <a:sym typeface="Wingdings" pitchFamily="2" charset="2"/>
              </a:rPr>
              <a:t>. For example, brands make shopping easier, because consumers can identify levels of quality with specific products and shorten the time needed for information search.</a:t>
            </a:r>
          </a:p>
          <a:p>
            <a:pPr marL="171450" indent="-171450">
              <a:buFont typeface="Arial" pitchFamily="34" charset="0"/>
              <a:buChar char="•"/>
              <a:defRPr/>
            </a:pPr>
            <a:r>
              <a:rPr lang="en-US" b="1" dirty="0">
                <a:solidFill>
                  <a:srgbClr val="000000"/>
                </a:solidFill>
                <a:sym typeface="Wingdings" pitchFamily="2" charset="2"/>
              </a:rPr>
              <a:t> </a:t>
            </a:r>
            <a:r>
              <a:rPr lang="en-US" dirty="0">
                <a:solidFill>
                  <a:srgbClr val="000000"/>
                </a:solidFill>
                <a:sym typeface="Wingdings" pitchFamily="2" charset="2"/>
              </a:rPr>
              <a:t>Branding also helps marketers, because it can: </a:t>
            </a:r>
          </a:p>
          <a:p>
            <a:pPr marL="628650" lvl="1" indent="-171450">
              <a:buFont typeface="Arial" pitchFamily="34" charset="0"/>
              <a:buChar char="•"/>
              <a:defRPr/>
            </a:pPr>
            <a:r>
              <a:rPr lang="en-US" dirty="0">
                <a:solidFill>
                  <a:srgbClr val="000000"/>
                </a:solidFill>
              </a:rPr>
              <a:t> reduce selling time and cost.</a:t>
            </a:r>
          </a:p>
          <a:p>
            <a:pPr marL="628650" lvl="1" indent="-171450">
              <a:buFont typeface="Arial" pitchFamily="34" charset="0"/>
              <a:buChar char="•"/>
              <a:defRPr/>
            </a:pPr>
            <a:r>
              <a:rPr lang="en-US" dirty="0">
                <a:solidFill>
                  <a:srgbClr val="000000"/>
                </a:solidFill>
              </a:rPr>
              <a:t> improve the company’s image.</a:t>
            </a:r>
            <a:endParaRPr lang="en-US" b="1" dirty="0">
              <a:solidFill>
                <a:srgbClr val="000000"/>
              </a:solidFill>
              <a:sym typeface="Wingdings" pitchFamily="2" charset="2"/>
            </a:endParaRPr>
          </a:p>
        </p:txBody>
      </p:sp>
    </p:spTree>
    <p:extLst>
      <p:ext uri="{BB962C8B-B14F-4D97-AF65-F5344CB8AC3E}">
        <p14:creationId xmlns:p14="http://schemas.microsoft.com/office/powerpoint/2010/main" val="83929448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There are several conditions favorable to successful branding. They are as follows (under Key Issues):</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dirty="0">
                <a:solidFill>
                  <a:srgbClr val="000000"/>
                </a:solidFill>
                <a:sym typeface="Wingdings" pitchFamily="2" charset="2"/>
              </a:rPr>
              <a:t>The product is </a:t>
            </a:r>
            <a:r>
              <a:rPr lang="en-US" u="sng" dirty="0">
                <a:solidFill>
                  <a:srgbClr val="000000"/>
                </a:solidFill>
                <a:sym typeface="Wingdings" pitchFamily="2" charset="2"/>
              </a:rPr>
              <a:t>easy to label and identify</a:t>
            </a:r>
            <a:r>
              <a:rPr lang="en-US" dirty="0">
                <a:solidFill>
                  <a:srgbClr val="000000"/>
                </a:solidFill>
                <a:sym typeface="Wingdings" pitchFamily="2" charset="2"/>
              </a:rPr>
              <a:t> by brand or trademark.</a:t>
            </a:r>
          </a:p>
          <a:p>
            <a:pPr marL="171450" indent="-171450">
              <a:buFont typeface="Wingdings" charset="0"/>
              <a:buChar char="à"/>
              <a:defRPr/>
            </a:pPr>
            <a:r>
              <a:rPr lang="en-US" dirty="0">
                <a:solidFill>
                  <a:srgbClr val="000000"/>
                </a:solidFill>
                <a:sym typeface="Wingdings" pitchFamily="2" charset="2"/>
              </a:rPr>
              <a:t>The product quality is easy to maintain and is the best value for the price.</a:t>
            </a:r>
          </a:p>
          <a:p>
            <a:pPr marL="171450" indent="-171450">
              <a:buFont typeface="Wingdings" charset="0"/>
              <a:buChar char="à"/>
              <a:defRPr/>
            </a:pPr>
            <a:r>
              <a:rPr lang="en-US" dirty="0">
                <a:solidFill>
                  <a:srgbClr val="000000"/>
                </a:solidFill>
                <a:sym typeface="Wingdings" pitchFamily="2" charset="2"/>
              </a:rPr>
              <a:t>Dependable and widespread availability is possible.</a:t>
            </a:r>
          </a:p>
          <a:p>
            <a:pPr marL="171450" indent="-171450">
              <a:buFont typeface="Wingdings" charset="0"/>
              <a:buChar char="à"/>
              <a:defRPr/>
            </a:pPr>
            <a:r>
              <a:rPr lang="en-US" dirty="0">
                <a:solidFill>
                  <a:srgbClr val="000000"/>
                </a:solidFill>
                <a:sym typeface="Wingdings" pitchFamily="2" charset="2"/>
              </a:rPr>
              <a:t>Demand is strong enough that the market price can be high enough to make the branding effort profitable.</a:t>
            </a:r>
          </a:p>
          <a:p>
            <a:pPr marL="171450" indent="-171450">
              <a:buFont typeface="Wingdings" charset="0"/>
              <a:buChar char="à"/>
              <a:defRPr/>
            </a:pPr>
            <a:r>
              <a:rPr lang="en-US" dirty="0">
                <a:solidFill>
                  <a:srgbClr val="000000"/>
                </a:solidFill>
                <a:sym typeface="Wingdings" pitchFamily="2" charset="2"/>
              </a:rPr>
              <a:t>There are economies of scale. If branding is really successful, costs should drop and profits should increase.</a:t>
            </a:r>
          </a:p>
          <a:p>
            <a:pPr marL="171450" indent="-171450">
              <a:buFont typeface="Wingdings" charset="0"/>
              <a:buChar char="à"/>
              <a:defRPr/>
            </a:pPr>
            <a:r>
              <a:rPr lang="en-US" dirty="0">
                <a:solidFill>
                  <a:srgbClr val="000000"/>
                </a:solidFill>
                <a:sym typeface="Wingdings" pitchFamily="2" charset="2"/>
              </a:rPr>
              <a:t>Favorable shelf locations or display space in stores will help.</a:t>
            </a:r>
          </a:p>
          <a:p>
            <a:pPr>
              <a:defRPr/>
            </a:pPr>
            <a:endParaRPr lang="en-US" dirty="0">
              <a:solidFill>
                <a:srgbClr val="000000"/>
              </a:solidFill>
              <a:sym typeface="Wingdings" pitchFamily="2" charset="2"/>
            </a:endParaRPr>
          </a:p>
          <a:p>
            <a:pPr>
              <a:defRPr/>
            </a:pPr>
            <a:r>
              <a:rPr lang="en-US" dirty="0">
                <a:solidFill>
                  <a:srgbClr val="000000"/>
                </a:solidFill>
                <a:sym typeface="Wingdings" pitchFamily="2" charset="2"/>
              </a:rPr>
              <a:t>These conditions are less common in less-developed economies.</a:t>
            </a:r>
          </a:p>
          <a:p>
            <a:pPr>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Consider a product category that has popular, easy-to-recall brand names (such as soft drinks, computers, or automobiles), compared to a product category for which brand names are difficult to remember (file folders, nails, electric extension cords, or something similar). How do the two product categories match up on the six conditions favorable to successful branding?</a:t>
            </a:r>
          </a:p>
        </p:txBody>
      </p:sp>
      <p:sp>
        <p:nvSpPr>
          <p:cNvPr id="82948" name="Text Box 25"/>
          <p:cNvSpPr txBox="1">
            <a:spLocks noChangeArrowheads="1"/>
          </p:cNvSpPr>
          <p:nvPr/>
        </p:nvSpPr>
        <p:spPr bwMode="auto">
          <a:xfrm>
            <a:off x="4389438" y="400050"/>
            <a:ext cx="2438400" cy="13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62104283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u="sng" dirty="0">
                <a:solidFill>
                  <a:srgbClr val="000000"/>
                </a:solidFill>
                <a:sym typeface="Wingdings" pitchFamily="2" charset="2"/>
              </a:rPr>
              <a:t>Brand familiarity</a:t>
            </a:r>
            <a:r>
              <a:rPr lang="en-US" dirty="0">
                <a:solidFill>
                  <a:srgbClr val="000000"/>
                </a:solidFill>
                <a:sym typeface="Wingdings" pitchFamily="2" charset="2"/>
              </a:rPr>
              <a:t> means how well customers recognize and accept a company’s brand.  </a:t>
            </a:r>
          </a:p>
          <a:p>
            <a:pP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dirty="0">
                <a:solidFill>
                  <a:srgbClr val="000000"/>
                </a:solidFill>
                <a:sym typeface="Wingdings" pitchFamily="2" charset="2"/>
              </a:rPr>
              <a:t> </a:t>
            </a:r>
            <a:r>
              <a:rPr lang="en-US" u="sng" dirty="0">
                <a:solidFill>
                  <a:srgbClr val="000000"/>
                </a:solidFill>
                <a:sym typeface="Wingdings" pitchFamily="2" charset="2"/>
              </a:rPr>
              <a:t>Five levels of brand familiarity</a:t>
            </a:r>
            <a:r>
              <a:rPr lang="en-US" dirty="0">
                <a:solidFill>
                  <a:srgbClr val="000000"/>
                </a:solidFill>
                <a:sym typeface="Wingdings" pitchFamily="2" charset="2"/>
              </a:rPr>
              <a:t> are useful for strategy planning:</a:t>
            </a:r>
          </a:p>
          <a:p>
            <a:pPr marL="171450" indent="-171450">
              <a:buFont typeface="Wingdings" charset="0"/>
              <a:buChar char="à"/>
              <a:defRPr/>
            </a:pPr>
            <a:r>
              <a:rPr lang="en-US" u="sng" dirty="0">
                <a:solidFill>
                  <a:srgbClr val="000000"/>
                </a:solidFill>
                <a:sym typeface="Wingdings" pitchFamily="2" charset="2"/>
              </a:rPr>
              <a:t>Brand rejection</a:t>
            </a:r>
            <a:r>
              <a:rPr lang="en-US" dirty="0">
                <a:solidFill>
                  <a:srgbClr val="000000"/>
                </a:solidFill>
                <a:sym typeface="Wingdings" pitchFamily="2" charset="2"/>
              </a:rPr>
              <a:t> means that potential customers won’t buy a brand unless its image is changed.</a:t>
            </a:r>
          </a:p>
          <a:p>
            <a:pPr marL="171450" indent="-171450">
              <a:buFont typeface="Wingdings" charset="0"/>
              <a:buChar char="à"/>
              <a:defRPr/>
            </a:pPr>
            <a:r>
              <a:rPr lang="en-US" u="sng" dirty="0">
                <a:solidFill>
                  <a:srgbClr val="000000"/>
                </a:solidFill>
                <a:sym typeface="Wingdings" pitchFamily="2" charset="2"/>
              </a:rPr>
              <a:t>Brand nonrecognition </a:t>
            </a:r>
            <a:r>
              <a:rPr lang="en-US" dirty="0">
                <a:solidFill>
                  <a:srgbClr val="000000"/>
                </a:solidFill>
                <a:sym typeface="Wingdings" pitchFamily="2" charset="2"/>
              </a:rPr>
              <a:t>means final consumers don’t recognize a brand at all, even though intermediaries may use it for identification and inventory control.</a:t>
            </a:r>
          </a:p>
          <a:p>
            <a:pPr marL="171450" indent="-171450">
              <a:buFont typeface="Wingdings" charset="0"/>
              <a:buChar char="à"/>
              <a:defRPr/>
            </a:pPr>
            <a:r>
              <a:rPr lang="en-US" u="sng" dirty="0">
                <a:solidFill>
                  <a:srgbClr val="000000"/>
                </a:solidFill>
                <a:sym typeface="Wingdings" pitchFamily="2" charset="2"/>
              </a:rPr>
              <a:t>Brand recognition</a:t>
            </a:r>
            <a:r>
              <a:rPr lang="en-US" dirty="0">
                <a:solidFill>
                  <a:srgbClr val="000000"/>
                </a:solidFill>
                <a:sym typeface="Wingdings" pitchFamily="2" charset="2"/>
              </a:rPr>
              <a:t> means that customers remember the brand.</a:t>
            </a:r>
          </a:p>
          <a:p>
            <a:pPr marL="171450" indent="-171450">
              <a:buFont typeface="Wingdings" pitchFamily="2" charset="2"/>
              <a:buChar char="à"/>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A supermarket may hold 20,000 different products and many varieties of a single type of product. In this environment, why is it so critical to achieve brand recognition?</a:t>
            </a:r>
          </a:p>
          <a:p>
            <a:pPr>
              <a:defRPr/>
            </a:pPr>
            <a:endParaRPr lang="en-US" b="1" i="1" dirty="0">
              <a:solidFill>
                <a:srgbClr val="000000"/>
              </a:solidFill>
              <a:sym typeface="Wingdings" pitchFamily="2" charset="2"/>
            </a:endParaRPr>
          </a:p>
          <a:p>
            <a:pPr marL="171450" indent="-171450">
              <a:buFont typeface="Wingdings" charset="0"/>
              <a:buChar char="à"/>
              <a:defRPr/>
            </a:pPr>
            <a:r>
              <a:rPr lang="en-US" u="sng" dirty="0">
                <a:solidFill>
                  <a:srgbClr val="000000"/>
                </a:solidFill>
                <a:sym typeface="Wingdings" pitchFamily="2" charset="2"/>
              </a:rPr>
              <a:t>Brand preference</a:t>
            </a:r>
            <a:r>
              <a:rPr lang="en-US" b="1" dirty="0">
                <a:solidFill>
                  <a:srgbClr val="000000"/>
                </a:solidFill>
                <a:sym typeface="Wingdings" pitchFamily="2" charset="2"/>
              </a:rPr>
              <a:t> </a:t>
            </a:r>
            <a:r>
              <a:rPr lang="en-US" dirty="0">
                <a:solidFill>
                  <a:srgbClr val="000000"/>
                </a:solidFill>
                <a:sym typeface="Wingdings" pitchFamily="2" charset="2"/>
              </a:rPr>
              <a:t>means that target customers choose the brand over other brands.</a:t>
            </a:r>
          </a:p>
          <a:p>
            <a:pPr marL="171450" indent="-171450">
              <a:buFont typeface="Wingdings" charset="0"/>
              <a:buChar char="à"/>
              <a:defRPr/>
            </a:pPr>
            <a:r>
              <a:rPr lang="en-US" u="sng" dirty="0">
                <a:solidFill>
                  <a:srgbClr val="000000"/>
                </a:solidFill>
                <a:sym typeface="Wingdings" pitchFamily="2" charset="2"/>
              </a:rPr>
              <a:t>Brand insistence</a:t>
            </a:r>
            <a:r>
              <a:rPr lang="en-US" dirty="0">
                <a:solidFill>
                  <a:srgbClr val="000000"/>
                </a:solidFill>
                <a:sym typeface="Wingdings" pitchFamily="2" charset="2"/>
              </a:rPr>
              <a:t> means customers insist on a firm’s branded product and are willing to search for it.</a:t>
            </a:r>
            <a:endParaRPr lang="en-US" b="1" dirty="0">
              <a:solidFill>
                <a:srgbClr val="000000"/>
              </a:solidFill>
              <a:sym typeface="Wingdings" pitchFamily="2" charset="2"/>
            </a:endParaRPr>
          </a:p>
        </p:txBody>
      </p:sp>
      <p:sp>
        <p:nvSpPr>
          <p:cNvPr id="83972" name="Text Box 25"/>
          <p:cNvSpPr txBox="1">
            <a:spLocks noChangeArrowheads="1"/>
          </p:cNvSpPr>
          <p:nvPr/>
        </p:nvSpPr>
        <p:spPr bwMode="auto">
          <a:xfrm>
            <a:off x="4267200" y="400050"/>
            <a:ext cx="2560638"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ym typeface="Wingdings" pitchFamily="2" charset="2"/>
              </a:rPr>
              <a:t> </a:t>
            </a:r>
            <a:r>
              <a:rPr lang="en-US" sz="1500" b="1" dirty="0"/>
              <a:t>Indicates place where slide “builds” to include the corresponding point (upon mouse click).</a:t>
            </a:r>
          </a:p>
        </p:txBody>
      </p:sp>
    </p:spTree>
    <p:extLst>
      <p:ext uri="{BB962C8B-B14F-4D97-AF65-F5344CB8AC3E}">
        <p14:creationId xmlns:p14="http://schemas.microsoft.com/office/powerpoint/2010/main" val="156019746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522288" y="549275"/>
            <a:ext cx="3216275" cy="2413000"/>
          </a:xfrm>
          <a:ln/>
        </p:spPr>
      </p:sp>
      <p:sp>
        <p:nvSpPr>
          <p:cNvPr id="84995" name="Rectangle 3"/>
          <p:cNvSpPr>
            <a:spLocks noGrp="1" noChangeArrowheads="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dirty="0">
                <a:solidFill>
                  <a:srgbClr val="000000"/>
                </a:solidFill>
                <a:sym typeface="Wingdings" pitchFamily="2" charset="2"/>
              </a:rPr>
              <a:t>Text Caption: </a:t>
            </a:r>
            <a:r>
              <a:rPr lang="en-US" dirty="0"/>
              <a:t>See below.</a:t>
            </a:r>
            <a:endParaRPr lang="en-US" b="1" dirty="0">
              <a:solidFill>
                <a:srgbClr val="000000"/>
              </a:solidFill>
              <a:sym typeface="Wingdings" pitchFamily="2" charset="2"/>
            </a:endParaRPr>
          </a:p>
          <a:p>
            <a:endParaRPr lang="en-US" b="1" dirty="0">
              <a:solidFill>
                <a:srgbClr val="000000"/>
              </a:solidFill>
              <a:sym typeface="Wingdings" pitchFamily="2" charset="2"/>
            </a:endParaRPr>
          </a:p>
          <a:p>
            <a:r>
              <a:rPr lang="en-US" b="1" dirty="0">
                <a:solidFill>
                  <a:srgbClr val="000000"/>
                </a:solidFill>
                <a:sym typeface="Wingdings" pitchFamily="2" charset="2"/>
              </a:rPr>
              <a:t>Summary Overview</a:t>
            </a:r>
          </a:p>
          <a:p>
            <a:r>
              <a:rPr lang="en-US" dirty="0">
                <a:solidFill>
                  <a:srgbClr val="000000"/>
                </a:solidFill>
                <a:sym typeface="Wingdings" pitchFamily="2" charset="2"/>
              </a:rPr>
              <a:t>It takes time and money to build brand awareness. </a:t>
            </a:r>
          </a:p>
          <a:p>
            <a:endParaRPr lang="en-US" dirty="0">
              <a:solidFill>
                <a:srgbClr val="000000"/>
              </a:solidFill>
              <a:sym typeface="Wingdings" pitchFamily="2" charset="2"/>
            </a:endParaRPr>
          </a:p>
          <a:p>
            <a:r>
              <a:rPr lang="en-US" b="1" dirty="0">
                <a:solidFill>
                  <a:srgbClr val="000000"/>
                </a:solidFill>
                <a:sym typeface="Wingdings" pitchFamily="2" charset="2"/>
              </a:rPr>
              <a:t>Key Issues</a:t>
            </a:r>
          </a:p>
          <a:p>
            <a:pPr marL="171450" indent="-171450">
              <a:buFont typeface="Arial" panose="020B0604020202020204" pitchFamily="34" charset="0"/>
              <a:buChar char="•"/>
            </a:pPr>
            <a:r>
              <a:rPr lang="en-US" sz="1200" b="0" i="0" u="none" strike="noStrike" kern="1200" baseline="0" dirty="0">
                <a:solidFill>
                  <a:schemeClr val="tx1"/>
                </a:solidFill>
                <a:latin typeface="Arial" pitchFamily="34" charset="0"/>
                <a:ea typeface="+mn-ea"/>
                <a:cs typeface="Arial" pitchFamily="34" charset="0"/>
              </a:rPr>
              <a:t>Familiar brands convey trust.</a:t>
            </a:r>
          </a:p>
          <a:p>
            <a:pPr marL="171450" indent="-171450">
              <a:buFont typeface="Arial" panose="020B0604020202020204" pitchFamily="34" charset="0"/>
              <a:buChar char="•"/>
            </a:pPr>
            <a:r>
              <a:rPr lang="en-US" dirty="0"/>
              <a:t>For most consumers, roofing shingles fall in the category of brand </a:t>
            </a:r>
            <a:r>
              <a:rPr lang="en-US" dirty="0" err="1"/>
              <a:t>nonrecognition</a:t>
            </a:r>
            <a:r>
              <a:rPr lang="en-US" dirty="0"/>
              <a:t>. Consumers do not buy roofing shingles often and few know the names of any brand. Apple not only has very high brand recognition, but a high level of brand insistence. These customers are lined up outside an Apple Store to be among the first to get their hands on the latest iPhone.</a:t>
            </a:r>
            <a:endParaRPr lang="en-US" sz="1200" b="0" i="0" u="none" strike="noStrike" kern="1200" baseline="0" dirty="0">
              <a:solidFill>
                <a:schemeClr val="tx1"/>
              </a:solidFill>
              <a:latin typeface="Arial" pitchFamily="34" charset="0"/>
              <a:ea typeface="+mn-ea"/>
              <a:cs typeface="Arial" pitchFamily="34" charset="0"/>
            </a:endParaRPr>
          </a:p>
          <a:p>
            <a:endParaRPr lang="en-US" dirty="0">
              <a:solidFill>
                <a:srgbClr val="000000"/>
              </a:solidFill>
              <a:sym typeface="Wingdings" pitchFamily="2" charset="2"/>
            </a:endParaRPr>
          </a:p>
          <a:p>
            <a:r>
              <a:rPr lang="en-US" b="1" i="1" dirty="0">
                <a:solidFill>
                  <a:srgbClr val="000000"/>
                </a:solidFill>
                <a:sym typeface="Wingdings" pitchFamily="2" charset="2"/>
              </a:rPr>
              <a:t>Discussion Question: Other than advertising, what aspects of the marketing mix might be useful in generating brand recognition, preference, or insistence? </a:t>
            </a:r>
            <a:endParaRPr lang="en-US" b="1" dirty="0">
              <a:solidFill>
                <a:srgbClr val="000000"/>
              </a:solidFill>
              <a:sym typeface="Wingdings" pitchFamily="2" charset="2"/>
            </a:endParaRPr>
          </a:p>
        </p:txBody>
      </p:sp>
      <p:sp>
        <p:nvSpPr>
          <p:cNvPr id="84996" name="Text Box 4"/>
          <p:cNvSpPr txBox="1">
            <a:spLocks noChangeArrowheads="1"/>
          </p:cNvSpPr>
          <p:nvPr/>
        </p:nvSpPr>
        <p:spPr bwMode="auto">
          <a:xfrm>
            <a:off x="4389438" y="401638"/>
            <a:ext cx="2436812" cy="55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4" tIns="48391" rIns="96784" bIns="48391">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olidFill>
                  <a:srgbClr val="000000"/>
                </a:solidFill>
              </a:rPr>
              <a:t>This slide relates to material on p. 214.</a:t>
            </a:r>
          </a:p>
        </p:txBody>
      </p:sp>
    </p:spTree>
    <p:extLst>
      <p:ext uri="{BB962C8B-B14F-4D97-AF65-F5344CB8AC3E}">
        <p14:creationId xmlns:p14="http://schemas.microsoft.com/office/powerpoint/2010/main" val="159818485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825500" y="685800"/>
            <a:ext cx="2540000" cy="1905000"/>
          </a:xfrm>
        </p:spPr>
      </p:sp>
      <p:sp>
        <p:nvSpPr>
          <p:cNvPr id="3" name="Notes Placeholder 2"/>
          <p:cNvSpPr>
            <a:spLocks noGrp="1"/>
          </p:cNvSpPr>
          <p:nvPr>
            <p:ph type="body" idx="1"/>
          </p:nvPr>
        </p:nvSpPr>
        <p:spPr/>
        <p:txBody>
          <a:bodyPr/>
          <a:lstStyle/>
          <a:p>
            <a:pPr>
              <a:lnSpc>
                <a:spcPct val="90000"/>
              </a:lnSpc>
              <a:defRPr/>
            </a:pPr>
            <a:r>
              <a:rPr lang="en-US" b="1" dirty="0">
                <a:solidFill>
                  <a:srgbClr val="000000"/>
                </a:solidFill>
                <a:sym typeface="Wingdings" pitchFamily="2" charset="2"/>
              </a:rPr>
              <a:t>Summary Overview</a:t>
            </a:r>
          </a:p>
          <a:p>
            <a:pPr>
              <a:lnSpc>
                <a:spcPct val="90000"/>
              </a:lnSpc>
              <a:defRPr/>
            </a:pPr>
            <a:r>
              <a:rPr lang="en-US" dirty="0">
                <a:solidFill>
                  <a:srgbClr val="000000"/>
                </a:solidFill>
                <a:sym typeface="Wingdings" pitchFamily="2" charset="2"/>
              </a:rPr>
              <a:t>There are several characteristics of a good brand name. Some successful brand names are exceptions to all or many of these guidelines, but many of them originated when they faced little competition. </a:t>
            </a:r>
          </a:p>
          <a:p>
            <a:pPr>
              <a:lnSpc>
                <a:spcPct val="90000"/>
              </a:lnSpc>
              <a:defRPr/>
            </a:pPr>
            <a:endParaRPr lang="en-US" dirty="0">
              <a:solidFill>
                <a:srgbClr val="000000"/>
              </a:solidFill>
              <a:sym typeface="Wingdings" pitchFamily="2" charset="2"/>
            </a:endParaRPr>
          </a:p>
          <a:p>
            <a:pPr>
              <a:lnSpc>
                <a:spcPct val="90000"/>
              </a:lnSpc>
              <a:defRPr/>
            </a:pPr>
            <a:r>
              <a:rPr lang="en-US" b="1" dirty="0">
                <a:solidFill>
                  <a:srgbClr val="000000"/>
                </a:solidFill>
                <a:sym typeface="Wingdings" pitchFamily="2" charset="2"/>
              </a:rPr>
              <a:t>Key Issues</a:t>
            </a:r>
          </a:p>
          <a:p>
            <a:pPr marL="0" marR="0" indent="0" algn="l" defTabSz="914400" rtl="0" eaLnBrk="0" fontAlgn="base" latinLnBrk="0" hangingPunct="0">
              <a:lnSpc>
                <a:spcPct val="90000"/>
              </a:lnSpc>
              <a:spcBef>
                <a:spcPct val="30000"/>
              </a:spcBef>
              <a:spcAft>
                <a:spcPct val="0"/>
              </a:spcAft>
              <a:buClrTx/>
              <a:buSzTx/>
              <a:buFont typeface="Wingdings" charset="0"/>
              <a:buNone/>
              <a:tabLst/>
              <a:defRPr/>
            </a:pPr>
            <a:r>
              <a:rPr lang="en-US" sz="1200" b="0" i="0" u="none" strike="noStrike" kern="1200" baseline="0" dirty="0">
                <a:solidFill>
                  <a:schemeClr val="tx1"/>
                </a:solidFill>
                <a:latin typeface="Arial" pitchFamily="34" charset="0"/>
                <a:ea typeface="+mn-ea"/>
                <a:cs typeface="Arial" pitchFamily="34" charset="0"/>
              </a:rPr>
              <a:t>A good brand name can help build brand familiarity.</a:t>
            </a:r>
            <a:r>
              <a:rPr lang="en-US" sz="1200" b="0" i="0" u="none" strike="noStrike" kern="1200" baseline="0" dirty="0">
                <a:solidFill>
                  <a:srgbClr val="000000"/>
                </a:solidFill>
                <a:latin typeface="Arial" pitchFamily="34" charset="0"/>
                <a:ea typeface="+mn-ea"/>
                <a:cs typeface="Arial" pitchFamily="34" charset="0"/>
                <a:sym typeface="Wingdings" pitchFamily="2" charset="2"/>
              </a:rPr>
              <a:t> </a:t>
            </a:r>
          </a:p>
          <a:p>
            <a:pPr marL="171450" marR="0" indent="-171450" algn="l" defTabSz="914400" rtl="0" eaLnBrk="0" fontAlgn="base" latinLnBrk="0" hangingPunct="0">
              <a:lnSpc>
                <a:spcPct val="90000"/>
              </a:lnSpc>
              <a:spcBef>
                <a:spcPct val="30000"/>
              </a:spcBef>
              <a:spcAft>
                <a:spcPct val="0"/>
              </a:spcAft>
              <a:buClrTx/>
              <a:buSzTx/>
              <a:buFont typeface="Wingdings" charset="0"/>
              <a:buChar char="à"/>
              <a:tabLst/>
              <a:defRPr/>
            </a:pPr>
            <a:r>
              <a:rPr lang="en-US" dirty="0">
                <a:solidFill>
                  <a:srgbClr val="000000"/>
                </a:solidFill>
                <a:sym typeface="Wingdings" pitchFamily="2" charset="2"/>
              </a:rPr>
              <a:t>Among the characteristics of a good brand name are the following:</a:t>
            </a:r>
          </a:p>
          <a:p>
            <a:pPr marL="171450" indent="-171450">
              <a:lnSpc>
                <a:spcPct val="90000"/>
              </a:lnSpc>
              <a:buFont typeface="Arial" pitchFamily="34" charset="0"/>
              <a:buChar char="•"/>
              <a:defRPr/>
            </a:pPr>
            <a:r>
              <a:rPr lang="en-US" dirty="0">
                <a:solidFill>
                  <a:srgbClr val="000000"/>
                </a:solidFill>
                <a:sym typeface="Wingdings" pitchFamily="2" charset="2"/>
              </a:rPr>
              <a:t> Short and simple</a:t>
            </a:r>
          </a:p>
          <a:p>
            <a:pPr marL="171450" indent="-171450">
              <a:lnSpc>
                <a:spcPct val="90000"/>
              </a:lnSpc>
              <a:buFont typeface="Arial" pitchFamily="34" charset="0"/>
              <a:buChar char="•"/>
              <a:defRPr/>
            </a:pPr>
            <a:r>
              <a:rPr lang="en-US" dirty="0">
                <a:solidFill>
                  <a:srgbClr val="000000"/>
                </a:solidFill>
                <a:sym typeface="Wingdings" pitchFamily="2" charset="2"/>
              </a:rPr>
              <a:t> Easy to spell and read</a:t>
            </a:r>
          </a:p>
          <a:p>
            <a:pPr marL="171450" indent="-171450">
              <a:lnSpc>
                <a:spcPct val="90000"/>
              </a:lnSpc>
              <a:buFont typeface="Arial" pitchFamily="34" charset="0"/>
              <a:buChar char="•"/>
              <a:defRPr/>
            </a:pPr>
            <a:r>
              <a:rPr lang="en-US" dirty="0">
                <a:solidFill>
                  <a:srgbClr val="000000"/>
                </a:solidFill>
                <a:sym typeface="Wingdings" pitchFamily="2" charset="2"/>
              </a:rPr>
              <a:t> Easy to recognize and remember</a:t>
            </a:r>
          </a:p>
          <a:p>
            <a:pPr marL="171450" indent="-171450">
              <a:lnSpc>
                <a:spcPct val="90000"/>
              </a:lnSpc>
              <a:buFont typeface="Arial" pitchFamily="34" charset="0"/>
              <a:buChar char="•"/>
              <a:defRPr/>
            </a:pPr>
            <a:r>
              <a:rPr lang="en-US" dirty="0">
                <a:solidFill>
                  <a:srgbClr val="000000"/>
                </a:solidFill>
                <a:sym typeface="Wingdings" pitchFamily="2" charset="2"/>
              </a:rPr>
              <a:t> Easy to pronounce</a:t>
            </a:r>
          </a:p>
          <a:p>
            <a:pPr marL="171450" indent="-171450">
              <a:lnSpc>
                <a:spcPct val="90000"/>
              </a:lnSpc>
              <a:buFont typeface="Arial" pitchFamily="34" charset="0"/>
              <a:buChar char="•"/>
              <a:defRPr/>
            </a:pPr>
            <a:r>
              <a:rPr lang="en-US" dirty="0">
                <a:solidFill>
                  <a:srgbClr val="000000"/>
                </a:solidFill>
                <a:sym typeface="Wingdings" pitchFamily="2" charset="2"/>
              </a:rPr>
              <a:t> Can be pronounced in only one way</a:t>
            </a:r>
          </a:p>
          <a:p>
            <a:pPr marL="171450" indent="-171450">
              <a:lnSpc>
                <a:spcPct val="90000"/>
              </a:lnSpc>
              <a:buFont typeface="Arial" pitchFamily="34" charset="0"/>
              <a:buChar char="•"/>
              <a:defRPr/>
            </a:pPr>
            <a:r>
              <a:rPr lang="en-US" dirty="0">
                <a:solidFill>
                  <a:srgbClr val="000000"/>
                </a:solidFill>
                <a:sym typeface="Wingdings" pitchFamily="2" charset="2"/>
              </a:rPr>
              <a:t> Can be pronounced in all languages</a:t>
            </a:r>
          </a:p>
          <a:p>
            <a:pPr marL="171450" indent="-171450">
              <a:lnSpc>
                <a:spcPct val="90000"/>
              </a:lnSpc>
              <a:buFont typeface="Arial" pitchFamily="34" charset="0"/>
              <a:buChar char="•"/>
              <a:defRPr/>
            </a:pPr>
            <a:r>
              <a:rPr lang="en-US" b="1" dirty="0">
                <a:sym typeface="Wingdings" pitchFamily="2" charset="2"/>
              </a:rPr>
              <a:t> </a:t>
            </a:r>
            <a:r>
              <a:rPr lang="en-US" dirty="0">
                <a:solidFill>
                  <a:srgbClr val="000000"/>
                </a:solidFill>
                <a:sym typeface="Wingdings" pitchFamily="2" charset="2"/>
              </a:rPr>
              <a:t>Suggests product benefits</a:t>
            </a:r>
          </a:p>
          <a:p>
            <a:pPr marL="171450" indent="-171450">
              <a:lnSpc>
                <a:spcPct val="90000"/>
              </a:lnSpc>
              <a:buFont typeface="Arial" pitchFamily="34" charset="0"/>
              <a:buChar char="•"/>
              <a:defRPr/>
            </a:pPr>
            <a:r>
              <a:rPr lang="en-US" dirty="0">
                <a:solidFill>
                  <a:srgbClr val="000000"/>
                </a:solidFill>
                <a:sym typeface="Wingdings" pitchFamily="2" charset="2"/>
              </a:rPr>
              <a:t> Adapts to packaging and labeling needs</a:t>
            </a:r>
          </a:p>
          <a:p>
            <a:pPr marL="171450" indent="-171450">
              <a:lnSpc>
                <a:spcPct val="90000"/>
              </a:lnSpc>
              <a:buFont typeface="Arial" pitchFamily="34" charset="0"/>
              <a:buChar char="•"/>
              <a:defRPr/>
            </a:pPr>
            <a:r>
              <a:rPr lang="en-US" b="1" dirty="0">
                <a:sym typeface="Wingdings" pitchFamily="2" charset="2"/>
              </a:rPr>
              <a:t> </a:t>
            </a:r>
            <a:r>
              <a:rPr lang="en-US" dirty="0">
                <a:solidFill>
                  <a:srgbClr val="000000"/>
                </a:solidFill>
                <a:sym typeface="Wingdings" pitchFamily="2" charset="2"/>
              </a:rPr>
              <a:t>No undesirable imagery</a:t>
            </a:r>
          </a:p>
          <a:p>
            <a:pPr marL="171450" indent="-171450">
              <a:lnSpc>
                <a:spcPct val="90000"/>
              </a:lnSpc>
              <a:buFont typeface="Arial" pitchFamily="34" charset="0"/>
              <a:buChar char="•"/>
              <a:defRPr/>
            </a:pPr>
            <a:r>
              <a:rPr lang="en-US" dirty="0">
                <a:solidFill>
                  <a:srgbClr val="000000"/>
                </a:solidFill>
                <a:sym typeface="Wingdings" pitchFamily="2" charset="2"/>
              </a:rPr>
              <a:t> Always timely</a:t>
            </a:r>
          </a:p>
          <a:p>
            <a:pPr marL="171450" indent="-171450">
              <a:lnSpc>
                <a:spcPct val="90000"/>
              </a:lnSpc>
              <a:buFont typeface="Arial" pitchFamily="34" charset="0"/>
              <a:buChar char="•"/>
              <a:defRPr/>
            </a:pPr>
            <a:r>
              <a:rPr lang="en-US" b="1" dirty="0">
                <a:sym typeface="Wingdings" pitchFamily="2" charset="2"/>
              </a:rPr>
              <a:t> </a:t>
            </a:r>
            <a:r>
              <a:rPr lang="en-US" dirty="0">
                <a:solidFill>
                  <a:srgbClr val="000000"/>
                </a:solidFill>
                <a:sym typeface="Wingdings" pitchFamily="2" charset="2"/>
              </a:rPr>
              <a:t>Adapts to any advertising medium</a:t>
            </a:r>
          </a:p>
          <a:p>
            <a:pPr marL="171450" indent="-171450">
              <a:lnSpc>
                <a:spcPct val="90000"/>
              </a:lnSpc>
              <a:buFont typeface="Arial" pitchFamily="34" charset="0"/>
              <a:buChar char="•"/>
              <a:defRPr/>
            </a:pPr>
            <a:r>
              <a:rPr lang="en-US" dirty="0">
                <a:solidFill>
                  <a:srgbClr val="000000"/>
                </a:solidFill>
                <a:sym typeface="Wingdings" pitchFamily="2" charset="2"/>
              </a:rPr>
              <a:t> Legally available</a:t>
            </a:r>
          </a:p>
          <a:p>
            <a:pPr>
              <a:lnSpc>
                <a:spcPct val="90000"/>
              </a:lnSpc>
              <a:buFont typeface="Arial" pitchFamily="34" charset="0"/>
              <a:buChar char="•"/>
              <a:defRPr/>
            </a:pPr>
            <a:endParaRPr lang="en-US" dirty="0">
              <a:solidFill>
                <a:srgbClr val="000000"/>
              </a:solidFill>
              <a:sym typeface="Wingdings" pitchFamily="2" charset="2"/>
            </a:endParaRPr>
          </a:p>
          <a:p>
            <a:pPr>
              <a:lnSpc>
                <a:spcPct val="90000"/>
              </a:lnSpc>
              <a:defRPr/>
            </a:pPr>
            <a:r>
              <a:rPr lang="en-US" b="1" i="1" dirty="0">
                <a:solidFill>
                  <a:srgbClr val="000000"/>
                </a:solidFill>
                <a:sym typeface="Wingdings" pitchFamily="2" charset="2"/>
              </a:rPr>
              <a:t>Discussion Question:</a:t>
            </a:r>
            <a:r>
              <a:rPr lang="en-US" i="1" dirty="0">
                <a:solidFill>
                  <a:srgbClr val="000000"/>
                </a:solidFill>
                <a:sym typeface="Wingdings" pitchFamily="2" charset="2"/>
              </a:rPr>
              <a:t> </a:t>
            </a:r>
            <a:r>
              <a:rPr lang="en-US" b="1" i="1" dirty="0">
                <a:solidFill>
                  <a:srgbClr val="000000"/>
                </a:solidFill>
                <a:sym typeface="Wingdings" pitchFamily="2" charset="2"/>
              </a:rPr>
              <a:t>Think of a popular brand name. How does it measure up to these characteristics of a good brand name?</a:t>
            </a:r>
          </a:p>
          <a:p>
            <a:pPr>
              <a:lnSpc>
                <a:spcPct val="90000"/>
              </a:lnSpc>
              <a:defRPr/>
            </a:pPr>
            <a:endParaRPr lang="en-US" b="1" i="1" dirty="0">
              <a:solidFill>
                <a:srgbClr val="000000"/>
              </a:solidFill>
              <a:sym typeface="Wingdings" pitchFamily="2" charset="2"/>
            </a:endParaRPr>
          </a:p>
          <a:p>
            <a:pPr marL="171450" indent="-171450">
              <a:lnSpc>
                <a:spcPct val="90000"/>
              </a:lnSpc>
              <a:buFont typeface="Arial" panose="020B0604020202020204" pitchFamily="34" charset="0"/>
              <a:buChar char="•"/>
              <a:defRPr/>
            </a:pPr>
            <a:r>
              <a:rPr lang="en-US" u="sng" dirty="0">
                <a:solidFill>
                  <a:srgbClr val="000000"/>
                </a:solidFill>
                <a:sym typeface="Wingdings" pitchFamily="2" charset="2"/>
              </a:rPr>
              <a:t>A respected name builds brand equity</a:t>
            </a:r>
            <a:r>
              <a:rPr lang="en-US" dirty="0">
                <a:solidFill>
                  <a:srgbClr val="000000"/>
                </a:solidFill>
                <a:sym typeface="Wingdings" pitchFamily="2" charset="2"/>
              </a:rPr>
              <a:t>—the value of the brand’s overall strength in the market.</a:t>
            </a:r>
          </a:p>
        </p:txBody>
      </p:sp>
      <p:sp>
        <p:nvSpPr>
          <p:cNvPr id="4" name="Text Box 4"/>
          <p:cNvSpPr txBox="1">
            <a:spLocks noChangeArrowheads="1"/>
          </p:cNvSpPr>
          <p:nvPr/>
        </p:nvSpPr>
        <p:spPr bwMode="auto">
          <a:xfrm>
            <a:off x="4389438" y="401638"/>
            <a:ext cx="2436812" cy="130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84" tIns="48391" rIns="96784" bIns="48391">
            <a:spAutoFit/>
          </a:bodyPr>
          <a:lstStyle>
            <a:lvl1pPr defTabSz="968375" eaLnBrk="0" hangingPunct="0">
              <a:defRPr sz="3600">
                <a:solidFill>
                  <a:schemeClr val="tx1"/>
                </a:solidFill>
                <a:latin typeface="Arial" pitchFamily="34" charset="0"/>
                <a:cs typeface="Arial" pitchFamily="34" charset="0"/>
              </a:defRPr>
            </a:lvl1pPr>
            <a:lvl2pPr marL="742950" indent="-285750" defTabSz="968375" eaLnBrk="0" hangingPunct="0">
              <a:defRPr sz="3600">
                <a:solidFill>
                  <a:schemeClr val="tx1"/>
                </a:solidFill>
                <a:latin typeface="Arial" pitchFamily="34" charset="0"/>
                <a:cs typeface="Arial" pitchFamily="34" charset="0"/>
              </a:defRPr>
            </a:lvl2pPr>
            <a:lvl3pPr marL="1143000" indent="-228600" defTabSz="968375" eaLnBrk="0" hangingPunct="0">
              <a:defRPr sz="3600">
                <a:solidFill>
                  <a:schemeClr val="tx1"/>
                </a:solidFill>
                <a:latin typeface="Arial" pitchFamily="34" charset="0"/>
                <a:cs typeface="Arial" pitchFamily="34" charset="0"/>
              </a:defRPr>
            </a:lvl3pPr>
            <a:lvl4pPr marL="1600200" indent="-228600" defTabSz="968375" eaLnBrk="0" hangingPunct="0">
              <a:defRPr sz="3600">
                <a:solidFill>
                  <a:schemeClr val="tx1"/>
                </a:solidFill>
                <a:latin typeface="Arial" pitchFamily="34" charset="0"/>
                <a:cs typeface="Arial" pitchFamily="34" charset="0"/>
              </a:defRPr>
            </a:lvl4pPr>
            <a:lvl5pPr marL="2057400" indent="-228600" defTabSz="968375" eaLnBrk="0" hangingPunct="0">
              <a:defRPr sz="3600">
                <a:solidFill>
                  <a:schemeClr val="tx1"/>
                </a:solidFill>
                <a:latin typeface="Arial" pitchFamily="34" charset="0"/>
                <a:cs typeface="Arial" pitchFamily="34" charset="0"/>
              </a:defRPr>
            </a:lvl5pPr>
            <a:lvl6pPr marL="25146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68375"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30466349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503238" y="539750"/>
            <a:ext cx="3162300" cy="2373313"/>
          </a:xfrm>
          <a:ln/>
        </p:spPr>
      </p:sp>
      <p:sp>
        <p:nvSpPr>
          <p:cNvPr id="8704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sym typeface="Wingdings" pitchFamily="2" charset="2"/>
              </a:rPr>
              <a:t>AFLAC has become one of the most familiar brand names in the United</a:t>
            </a:r>
            <a:r>
              <a:rPr lang="en-US" baseline="0" dirty="0">
                <a:solidFill>
                  <a:srgbClr val="000000"/>
                </a:solidFill>
                <a:sym typeface="Wingdings" pitchFamily="2" charset="2"/>
              </a:rPr>
              <a:t> States</a:t>
            </a:r>
            <a:r>
              <a:rPr lang="en-US" dirty="0">
                <a:solidFill>
                  <a:srgbClr val="000000"/>
                </a:solidFill>
                <a:sym typeface="Wingdings" pitchFamily="2" charset="2"/>
              </a:rPr>
              <a:t>, even though it identifies a business service—business insurance. The use of clever, humorous ads has helped to accelerate the progression of the brand through the stages of brand familiarity. Which of the characteristics of a good brand name does AFLAC possess? </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43131590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Registering brand names and trademarks is important because it means that no one else can use them without specific authorization from the owner. </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dirty="0">
                <a:solidFill>
                  <a:srgbClr val="000000"/>
                </a:solidFill>
                <a:sym typeface="Wingdings" pitchFamily="2" charset="2"/>
              </a:rPr>
              <a:t>U.S. common law and civil law protect the rights of trademark and brand name owners.</a:t>
            </a:r>
          </a:p>
          <a:p>
            <a:pPr marL="171450" indent="-171450">
              <a:buFont typeface="Arial"/>
              <a:buChar char="•"/>
              <a:defRPr/>
            </a:pPr>
            <a:r>
              <a:rPr lang="en-US" dirty="0">
                <a:solidFill>
                  <a:srgbClr val="000000"/>
                </a:solidFill>
                <a:sym typeface="Wingdings" pitchFamily="2" charset="2"/>
              </a:rPr>
              <a:t>The </a:t>
            </a:r>
            <a:r>
              <a:rPr lang="en-US" b="1" u="sng" dirty="0">
                <a:solidFill>
                  <a:srgbClr val="000000"/>
                </a:solidFill>
                <a:sym typeface="Wingdings" pitchFamily="2" charset="2"/>
              </a:rPr>
              <a:t>Lanham Act</a:t>
            </a:r>
            <a:r>
              <a:rPr lang="en-US" b="1" dirty="0">
                <a:solidFill>
                  <a:srgbClr val="000000"/>
                </a:solidFill>
                <a:sym typeface="Wingdings" pitchFamily="2" charset="2"/>
              </a:rPr>
              <a:t> </a:t>
            </a:r>
            <a:r>
              <a:rPr lang="en-US" dirty="0">
                <a:solidFill>
                  <a:srgbClr val="000000"/>
                </a:solidFill>
                <a:sym typeface="Wingdings" pitchFamily="2" charset="2"/>
              </a:rPr>
              <a:t>(1946) spells out what kinds of marks can be protected and the exact method of protecting them.</a:t>
            </a:r>
          </a:p>
          <a:p>
            <a:pPr marL="0" indent="0">
              <a:buFont typeface="Arial" pitchFamily="34" charset="0"/>
              <a:buNone/>
              <a:defRPr/>
            </a:pPr>
            <a:r>
              <a:rPr lang="en-US" dirty="0">
                <a:solidFill>
                  <a:srgbClr val="000000"/>
                </a:solidFill>
                <a:sym typeface="Wingdings"/>
              </a:rPr>
              <a:t></a:t>
            </a:r>
            <a:r>
              <a:rPr lang="en-US" dirty="0">
                <a:solidFill>
                  <a:srgbClr val="000000"/>
                </a:solidFill>
                <a:sym typeface="Wingdings" pitchFamily="2" charset="2"/>
              </a:rPr>
              <a:t>A brand can be a real asset to a company, but </a:t>
            </a:r>
            <a:r>
              <a:rPr lang="en-US" u="sng" dirty="0">
                <a:solidFill>
                  <a:srgbClr val="000000"/>
                </a:solidFill>
                <a:sym typeface="Wingdings" pitchFamily="2" charset="2"/>
              </a:rPr>
              <a:t>each company must protect its own</a:t>
            </a:r>
            <a:r>
              <a:rPr lang="en-US" dirty="0">
                <a:solidFill>
                  <a:srgbClr val="000000"/>
                </a:solidFill>
                <a:sym typeface="Wingdings" pitchFamily="2" charset="2"/>
              </a:rPr>
              <a:t>. </a:t>
            </a:r>
          </a:p>
          <a:p>
            <a:pPr marL="628650" lvl="1" indent="-171450">
              <a:buFont typeface="Arial" pitchFamily="34" charset="0"/>
              <a:buChar char="•"/>
              <a:defRPr/>
            </a:pPr>
            <a:r>
              <a:rPr lang="en-US" dirty="0">
                <a:solidFill>
                  <a:srgbClr val="000000"/>
                </a:solidFill>
              </a:rPr>
              <a:t>If a brand becomes a generic descriptive word for a product category, protection is lost and the brand becomes public property.</a:t>
            </a:r>
          </a:p>
          <a:p>
            <a:pPr marL="628650" lvl="1" indent="-171450">
              <a:buFont typeface="Arial" pitchFamily="34" charset="0"/>
              <a:buChar char="•"/>
              <a:defRPr/>
            </a:pPr>
            <a:endParaRPr lang="en-US" dirty="0">
              <a:solidFill>
                <a:srgbClr val="000000"/>
              </a:solidFill>
            </a:endParaRPr>
          </a:p>
          <a:p>
            <a:pPr>
              <a:defRPr/>
            </a:pPr>
            <a:r>
              <a:rPr lang="en-US" b="1" i="1" dirty="0">
                <a:solidFill>
                  <a:srgbClr val="000000"/>
                </a:solidFill>
                <a:sym typeface="Wingdings" pitchFamily="2" charset="2"/>
              </a:rPr>
              <a:t>Discussion Question: Why do the makers of Kleenex, Q-Tips, Band-Aids, and other widely used brand names refer to their products as, for example, “Band-Aid </a:t>
            </a:r>
            <a:r>
              <a:rPr lang="en-US" b="1" i="1" u="sng" dirty="0">
                <a:solidFill>
                  <a:srgbClr val="000000"/>
                </a:solidFill>
                <a:sym typeface="Wingdings" pitchFamily="2" charset="2"/>
              </a:rPr>
              <a:t>brand</a:t>
            </a:r>
            <a:r>
              <a:rPr lang="en-US" b="1" i="1" dirty="0">
                <a:solidFill>
                  <a:srgbClr val="000000"/>
                </a:solidFill>
                <a:sym typeface="Wingdings" pitchFamily="2" charset="2"/>
              </a:rPr>
              <a:t> adhesive bandages,” instead of just Band-Aids? </a:t>
            </a:r>
          </a:p>
          <a:p>
            <a:pPr marL="171450" indent="-171450">
              <a:buFont typeface="Arial" panose="020B0604020202020204" pitchFamily="34" charset="0"/>
              <a:buChar char="•"/>
              <a:defRPr/>
            </a:pPr>
            <a:endParaRPr lang="en-US" b="1" i="1" dirty="0">
              <a:solidFill>
                <a:srgbClr val="000000"/>
              </a:solidFill>
              <a:sym typeface="Wingdings" pitchFamily="2" charset="2"/>
            </a:endParaRPr>
          </a:p>
          <a:p>
            <a:pPr marL="0" indent="0">
              <a:buFont typeface="Arial" panose="020B0604020202020204" pitchFamily="34" charset="0"/>
              <a:buNone/>
              <a:defRPr/>
            </a:pPr>
            <a:r>
              <a:rPr lang="en-US" dirty="0">
                <a:solidFill>
                  <a:srgbClr val="000000"/>
                </a:solidFill>
                <a:sym typeface="Wingdings"/>
              </a:rPr>
              <a:t> </a:t>
            </a:r>
            <a:r>
              <a:rPr lang="en-US" dirty="0">
                <a:solidFill>
                  <a:srgbClr val="000000"/>
                </a:solidFill>
                <a:sym typeface="Wingdings" pitchFamily="2" charset="2"/>
              </a:rPr>
              <a:t>Even if brands are registered, </a:t>
            </a:r>
            <a:r>
              <a:rPr lang="en-US" u="sng" dirty="0">
                <a:solidFill>
                  <a:srgbClr val="000000"/>
                </a:solidFill>
                <a:sym typeface="Wingdings" pitchFamily="2" charset="2"/>
              </a:rPr>
              <a:t>counterfeiting is accepted in some cultures</a:t>
            </a:r>
            <a:r>
              <a:rPr lang="en-US" dirty="0">
                <a:solidFill>
                  <a:srgbClr val="000000"/>
                </a:solidFill>
                <a:sym typeface="Wingdings" pitchFamily="2" charset="2"/>
              </a:rPr>
              <a:t>, especially in developing nations. Many popular branded products, such as Levi’s jeans and Rolex watches, have been copied without authorization. Weak regulation in many developing countries makes it difficult for companies to protect their brands from counterfeits.</a:t>
            </a:r>
            <a:endParaRPr lang="en-US" b="1" dirty="0">
              <a:solidFill>
                <a:srgbClr val="000000"/>
              </a:solidFill>
              <a:sym typeface="Wingdings" pitchFamily="2" charset="2"/>
            </a:endParaRPr>
          </a:p>
        </p:txBody>
      </p:sp>
      <p:sp>
        <p:nvSpPr>
          <p:cNvPr id="88068" name="Text Box 25"/>
          <p:cNvSpPr txBox="1">
            <a:spLocks noChangeArrowheads="1"/>
          </p:cNvSpPr>
          <p:nvPr/>
        </p:nvSpPr>
        <p:spPr bwMode="auto">
          <a:xfrm>
            <a:off x="4267200" y="400050"/>
            <a:ext cx="2560638" cy="13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3169403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In developing a product concept, a marketing manager must consider the different possible approaches for branding.</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0" indent="0">
              <a:buFont typeface="Arial" pitchFamily="34" charset="0"/>
              <a:buNone/>
              <a:defRPr/>
            </a:pPr>
            <a:r>
              <a:rPr lang="en-US" dirty="0">
                <a:solidFill>
                  <a:srgbClr val="000000"/>
                </a:solidFill>
                <a:sym typeface="Wingdings"/>
              </a:rPr>
              <a:t> </a:t>
            </a:r>
            <a:r>
              <a:rPr lang="en-US" dirty="0">
                <a:solidFill>
                  <a:srgbClr val="000000"/>
                </a:solidFill>
                <a:sym typeface="Wingdings" pitchFamily="2" charset="2"/>
              </a:rPr>
              <a:t>A </a:t>
            </a:r>
            <a:r>
              <a:rPr lang="en-US" u="sng" dirty="0">
                <a:solidFill>
                  <a:srgbClr val="000000"/>
                </a:solidFill>
                <a:sym typeface="Wingdings" pitchFamily="2" charset="2"/>
              </a:rPr>
              <a:t>family brand</a:t>
            </a:r>
            <a:r>
              <a:rPr lang="en-US" dirty="0">
                <a:solidFill>
                  <a:srgbClr val="000000"/>
                </a:solidFill>
                <a:sym typeface="Wingdings" pitchFamily="2" charset="2"/>
              </a:rPr>
              <a:t> is the same brand for several products, such as Sunkist, which appears on fresh fruit, juice, vitamins, and soft drinks.  </a:t>
            </a:r>
          </a:p>
          <a:p>
            <a:pPr marL="628650" lvl="1" indent="-171450">
              <a:buFont typeface="Arial" pitchFamily="34" charset="0"/>
              <a:buChar char="•"/>
              <a:defRPr/>
            </a:pPr>
            <a:r>
              <a:rPr lang="en-US" dirty="0">
                <a:solidFill>
                  <a:srgbClr val="000000"/>
                </a:solidFill>
              </a:rPr>
              <a:t>Using a family brand is a good approach if individual products are of a similar quality.</a:t>
            </a:r>
          </a:p>
          <a:p>
            <a:pPr marL="0" indent="0">
              <a:buFont typeface="Arial" pitchFamily="34" charset="0"/>
              <a:buNone/>
              <a:defRPr/>
            </a:pPr>
            <a:r>
              <a:rPr lang="en-US" dirty="0">
                <a:solidFill>
                  <a:srgbClr val="000000"/>
                </a:solidFill>
                <a:sym typeface="Wingdings"/>
              </a:rPr>
              <a:t> </a:t>
            </a:r>
            <a:r>
              <a:rPr lang="en-US" dirty="0">
                <a:solidFill>
                  <a:srgbClr val="000000"/>
                </a:solidFill>
                <a:sym typeface="Wingdings" pitchFamily="2" charset="2"/>
              </a:rPr>
              <a:t>A special case of family branding is a </a:t>
            </a:r>
            <a:r>
              <a:rPr lang="en-US" u="sng" dirty="0">
                <a:solidFill>
                  <a:srgbClr val="000000"/>
                </a:solidFill>
                <a:sym typeface="Wingdings" pitchFamily="2" charset="2"/>
              </a:rPr>
              <a:t>licensed brand</a:t>
            </a:r>
            <a:r>
              <a:rPr lang="en-US" dirty="0">
                <a:solidFill>
                  <a:srgbClr val="000000"/>
                </a:solidFill>
                <a:sym typeface="Wingdings" pitchFamily="2" charset="2"/>
              </a:rPr>
              <a:t>,</a:t>
            </a:r>
            <a:r>
              <a:rPr lang="en-US" i="1" dirty="0">
                <a:solidFill>
                  <a:srgbClr val="000000"/>
                </a:solidFill>
                <a:sym typeface="Wingdings" pitchFamily="2" charset="2"/>
              </a:rPr>
              <a:t> </a:t>
            </a:r>
            <a:r>
              <a:rPr lang="en-US" dirty="0">
                <a:solidFill>
                  <a:srgbClr val="000000"/>
                </a:solidFill>
                <a:sym typeface="Wingdings" pitchFamily="2" charset="2"/>
              </a:rPr>
              <a:t>a well-known brand that sellers pay a fee to use. </a:t>
            </a:r>
          </a:p>
          <a:p>
            <a:pPr marL="0" indent="0">
              <a:buFont typeface="Arial" pitchFamily="34" charset="0"/>
              <a:buNone/>
              <a:defRPr/>
            </a:pPr>
            <a:r>
              <a:rPr lang="en-US" u="none" dirty="0">
                <a:solidFill>
                  <a:srgbClr val="000000"/>
                </a:solidFill>
                <a:sym typeface="Wingdings"/>
              </a:rPr>
              <a:t></a:t>
            </a:r>
            <a:r>
              <a:rPr lang="en-US" u="none" baseline="0" dirty="0">
                <a:solidFill>
                  <a:srgbClr val="000000"/>
                </a:solidFill>
                <a:sym typeface="Wingdings"/>
              </a:rPr>
              <a:t> </a:t>
            </a:r>
            <a:r>
              <a:rPr lang="en-US" u="sng" dirty="0">
                <a:solidFill>
                  <a:srgbClr val="000000"/>
                </a:solidFill>
                <a:sym typeface="Wingdings" pitchFamily="2" charset="2"/>
              </a:rPr>
              <a:t>Individual brands</a:t>
            </a:r>
            <a:r>
              <a:rPr lang="en-US" dirty="0">
                <a:solidFill>
                  <a:srgbClr val="000000"/>
                </a:solidFill>
                <a:sym typeface="Wingdings" pitchFamily="2" charset="2"/>
              </a:rPr>
              <a:t> are </a:t>
            </a:r>
            <a:r>
              <a:rPr lang="en-US" dirty="0"/>
              <a:t>separate brand names for each product.</a:t>
            </a:r>
          </a:p>
          <a:p>
            <a:pPr marL="628650" lvl="1" indent="-171450">
              <a:buFont typeface="Arial" pitchFamily="34" charset="0"/>
              <a:buChar char="•"/>
              <a:defRPr/>
            </a:pPr>
            <a:r>
              <a:rPr lang="en-US" dirty="0">
                <a:solidFill>
                  <a:srgbClr val="000000"/>
                </a:solidFill>
                <a:sym typeface="Wingdings" pitchFamily="2" charset="2"/>
              </a:rPr>
              <a:t>May be used for outside and inside competition. </a:t>
            </a:r>
          </a:p>
          <a:p>
            <a:pPr marL="628650" lvl="1" indent="-171450">
              <a:buFont typeface="Arial" pitchFamily="34" charset="0"/>
              <a:buChar char="•"/>
              <a:defRPr/>
            </a:pPr>
            <a:r>
              <a:rPr lang="en-US" dirty="0">
                <a:solidFill>
                  <a:srgbClr val="000000"/>
                </a:solidFill>
              </a:rPr>
              <a:t>When a company makes very unrelated products that require a separate identity to avoid confusion, developing individual brands for each can be a good idea.  </a:t>
            </a:r>
          </a:p>
          <a:p>
            <a:pPr marL="628650" lvl="1" indent="-171450">
              <a:buFont typeface="Arial" pitchFamily="34" charset="0"/>
              <a:buChar char="•"/>
              <a:defRPr/>
            </a:pPr>
            <a:r>
              <a:rPr lang="en-US" dirty="0">
                <a:solidFill>
                  <a:srgbClr val="000000"/>
                </a:solidFill>
              </a:rPr>
              <a:t>Some companies develop several versions of a product such as toothpaste, each with a unique position in the market.</a:t>
            </a:r>
          </a:p>
          <a:p>
            <a:pPr marL="628650" lvl="1" indent="-171450">
              <a:buFont typeface="Arial" pitchFamily="34" charset="0"/>
              <a:buChar char="•"/>
              <a:defRPr/>
            </a:pPr>
            <a:endParaRPr lang="en-US" dirty="0">
              <a:solidFill>
                <a:srgbClr val="000000"/>
              </a:solidFill>
            </a:endParaRPr>
          </a:p>
          <a:p>
            <a:pPr>
              <a:defRPr/>
            </a:pPr>
            <a:r>
              <a:rPr lang="en-US" b="1" i="1" dirty="0">
                <a:solidFill>
                  <a:srgbClr val="000000"/>
                </a:solidFill>
                <a:sym typeface="Wingdings" pitchFamily="2" charset="2"/>
              </a:rPr>
              <a:t>Discussion Question: Proctor &amp; Gamble markets many individual brands of laundry detergent. Aside from differentiating the products, what other advantages</a:t>
            </a:r>
            <a:r>
              <a:rPr lang="en-US" b="1" dirty="0">
                <a:solidFill>
                  <a:srgbClr val="000000"/>
                </a:solidFill>
                <a:sym typeface="Wingdings" pitchFamily="2" charset="2"/>
              </a:rPr>
              <a:t> </a:t>
            </a:r>
            <a:r>
              <a:rPr lang="en-US" b="1" i="1" dirty="0">
                <a:solidFill>
                  <a:srgbClr val="000000"/>
                </a:solidFill>
                <a:sym typeface="Wingdings" pitchFamily="2" charset="2"/>
              </a:rPr>
              <a:t>are there to having so many individual brands in a product category?</a:t>
            </a:r>
          </a:p>
          <a:p>
            <a:pPr>
              <a:defRPr/>
            </a:pPr>
            <a:endParaRPr lang="en-US" b="1" i="1" dirty="0">
              <a:solidFill>
                <a:srgbClr val="000000"/>
              </a:solidFill>
              <a:sym typeface="Wingdings" pitchFamily="2" charset="2"/>
            </a:endParaRPr>
          </a:p>
          <a:p>
            <a:pPr marL="0" indent="0">
              <a:buFont typeface="Arial" panose="020B0604020202020204" pitchFamily="34" charset="0"/>
              <a:buNone/>
              <a:defRPr/>
            </a:pPr>
            <a:r>
              <a:rPr lang="en-US" u="none" dirty="0">
                <a:solidFill>
                  <a:srgbClr val="000000"/>
                </a:solidFill>
                <a:sym typeface="Wingdings"/>
              </a:rPr>
              <a:t> </a:t>
            </a:r>
            <a:r>
              <a:rPr lang="en-US" u="sng" dirty="0">
                <a:solidFill>
                  <a:srgbClr val="000000"/>
                </a:solidFill>
                <a:sym typeface="Wingdings" pitchFamily="2" charset="2"/>
              </a:rPr>
              <a:t>Generic brands</a:t>
            </a:r>
            <a:r>
              <a:rPr lang="en-US" dirty="0">
                <a:solidFill>
                  <a:srgbClr val="000000"/>
                </a:solidFill>
                <a:sym typeface="Wingdings" pitchFamily="2" charset="2"/>
              </a:rPr>
              <a:t> are products that have no brand at all other than the identification of their contents.</a:t>
            </a:r>
          </a:p>
          <a:p>
            <a:pPr marL="628650" lvl="1" indent="-171450">
              <a:buFont typeface="Arial" pitchFamily="34" charset="0"/>
              <a:buChar char="•"/>
              <a:defRPr/>
            </a:pPr>
            <a:r>
              <a:rPr lang="en-US" dirty="0">
                <a:solidFill>
                  <a:srgbClr val="000000"/>
                </a:solidFill>
              </a:rPr>
              <a:t>They can be important, low-cost alternatives for consumers, such as in the market for prescription drugs.</a:t>
            </a:r>
            <a:endParaRPr lang="en-US" b="1" dirty="0">
              <a:solidFill>
                <a:srgbClr val="000000"/>
              </a:solidFill>
              <a:sym typeface="Wingdings" pitchFamily="2" charset="2"/>
            </a:endParaRPr>
          </a:p>
        </p:txBody>
      </p:sp>
      <p:sp>
        <p:nvSpPr>
          <p:cNvPr id="89092" name="Text Box 25"/>
          <p:cNvSpPr txBox="1">
            <a:spLocks noChangeArrowheads="1"/>
          </p:cNvSpPr>
          <p:nvPr/>
        </p:nvSpPr>
        <p:spPr bwMode="auto">
          <a:xfrm>
            <a:off x="4191000" y="400050"/>
            <a:ext cx="2636838" cy="13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57857430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2"/>
          <p:cNvSpPr>
            <a:spLocks noGrp="1" noRot="1" noChangeAspect="1" noChangeArrowheads="1" noTextEdit="1"/>
          </p:cNvSpPr>
          <p:nvPr>
            <p:ph type="sldImg"/>
          </p:nvPr>
        </p:nvSpPr>
        <p:spPr>
          <a:xfrm>
            <a:off x="503238" y="539750"/>
            <a:ext cx="3162300" cy="2373313"/>
          </a:xfrm>
          <a:ln/>
        </p:spPr>
      </p:sp>
      <p:sp>
        <p:nvSpPr>
          <p:cNvPr id="90115"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lstStyle/>
          <a:p>
            <a:r>
              <a:rPr lang="en-US" dirty="0">
                <a:solidFill>
                  <a:srgbClr val="000000"/>
                </a:solidFill>
                <a:sym typeface="Wingdings" pitchFamily="2" charset="2"/>
              </a:rPr>
              <a:t>This video clip highlights the licensing of the Louisville Slugger Brand.</a:t>
            </a:r>
            <a:r>
              <a:rPr lang="en-US" b="1" dirty="0">
                <a:solidFill>
                  <a:srgbClr val="000000"/>
                </a:solidFill>
                <a:sym typeface="Wingdings" pitchFamily="2" charset="2"/>
              </a:rPr>
              <a:t>  </a:t>
            </a:r>
          </a:p>
          <a:p>
            <a:endParaRPr lang="en-US" b="1" dirty="0">
              <a:solidFill>
                <a:srgbClr val="000000"/>
              </a:solidFill>
              <a:sym typeface="Wingdings" pitchFamily="2" charset="2"/>
            </a:endParaRPr>
          </a:p>
          <a:p>
            <a:r>
              <a:rPr lang="en-US" dirty="0">
                <a:solidFill>
                  <a:srgbClr val="000000"/>
                </a:solidFill>
                <a:sym typeface="Wingdings" pitchFamily="2" charset="2"/>
              </a:rPr>
              <a:t>(video clip length 3:31)</a:t>
            </a:r>
          </a:p>
          <a:p>
            <a:endParaRPr lang="en-US" b="1" dirty="0">
              <a:solidFill>
                <a:srgbClr val="000000"/>
              </a:solidFill>
              <a:sym typeface="Wingdings" pitchFamily="2" charset="2"/>
            </a:endParaRPr>
          </a:p>
          <a:p>
            <a:r>
              <a:rPr lang="en-US" b="1" dirty="0">
                <a:latin typeface="Arial" pitchFamily="34" charset="0"/>
                <a:cs typeface="Arial" pitchFamily="34" charset="0"/>
              </a:rPr>
              <a:t>Video Operation:</a:t>
            </a:r>
          </a:p>
          <a:p>
            <a:r>
              <a:rPr lang="en-US" sz="1200" b="0" i="0" kern="1200" dirty="0">
                <a:solidFill>
                  <a:schemeClr val="tx1"/>
                </a:solidFill>
                <a:effectLst/>
                <a:latin typeface="Arial" charset="0"/>
                <a:ea typeface="+mn-ea"/>
                <a:cs typeface="Arial" charset="0"/>
              </a:rPr>
              <a:t>INTERNET CONNECTION REQUIRED</a:t>
            </a:r>
          </a:p>
          <a:p>
            <a:r>
              <a:rPr lang="en-US" sz="1200" b="0" i="0" kern="1200" dirty="0">
                <a:solidFill>
                  <a:schemeClr val="tx1"/>
                </a:solidFill>
                <a:effectLst/>
                <a:latin typeface="Arial" charset="0"/>
                <a:ea typeface="+mn-ea"/>
                <a:cs typeface="Arial" charset="0"/>
              </a:rPr>
              <a:t>Clicking on the orange circle image will open a web browser and access this video. When the video is completed, you can close or minimize the browser and return to the PowerPoint slides.</a:t>
            </a:r>
          </a:p>
        </p:txBody>
      </p:sp>
    </p:spTree>
    <p:extLst>
      <p:ext uri="{BB962C8B-B14F-4D97-AF65-F5344CB8AC3E}">
        <p14:creationId xmlns:p14="http://schemas.microsoft.com/office/powerpoint/2010/main" val="107231566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In addition to the type of brand, the brand’s creation and ownership are also part of the overall product strategy. </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u="sng" dirty="0">
                <a:solidFill>
                  <a:srgbClr val="000000"/>
                </a:solidFill>
                <a:sym typeface="Wingdings" pitchFamily="2" charset="2"/>
              </a:rPr>
              <a:t>Manufacturer brands</a:t>
            </a:r>
            <a:r>
              <a:rPr lang="en-US" dirty="0">
                <a:solidFill>
                  <a:srgbClr val="000000"/>
                </a:solidFill>
                <a:sym typeface="Wingdings" pitchFamily="2" charset="2"/>
              </a:rPr>
              <a:t> are brands created by producers.  </a:t>
            </a:r>
          </a:p>
          <a:p>
            <a:pPr marL="628650" lvl="1" indent="-171450">
              <a:buFont typeface="Arial" pitchFamily="34" charset="0"/>
              <a:buChar char="•"/>
              <a:defRPr/>
            </a:pPr>
            <a:r>
              <a:rPr lang="en-US" dirty="0">
                <a:solidFill>
                  <a:srgbClr val="000000"/>
                </a:solidFill>
              </a:rPr>
              <a:t>Manufacturer brands are sometimes called national brands because of their wide appeal. </a:t>
            </a:r>
          </a:p>
          <a:p>
            <a:pPr marL="0" indent="0">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Dealer brands</a:t>
            </a:r>
            <a:r>
              <a:rPr lang="en-US" dirty="0">
                <a:solidFill>
                  <a:srgbClr val="000000"/>
                </a:solidFill>
                <a:sym typeface="Wingdings" pitchFamily="2" charset="2"/>
              </a:rPr>
              <a:t>, also called </a:t>
            </a:r>
            <a:r>
              <a:rPr lang="en-US" u="sng" dirty="0">
                <a:solidFill>
                  <a:srgbClr val="000000"/>
                </a:solidFill>
                <a:sym typeface="Wingdings" pitchFamily="2" charset="2"/>
              </a:rPr>
              <a:t>private brands</a:t>
            </a:r>
            <a:r>
              <a:rPr lang="en-US" dirty="0">
                <a:solidFill>
                  <a:srgbClr val="000000"/>
                </a:solidFill>
                <a:sym typeface="Wingdings" pitchFamily="2" charset="2"/>
              </a:rPr>
              <a:t>, are created by i</a:t>
            </a:r>
            <a:r>
              <a:rPr lang="en-US" dirty="0">
                <a:solidFill>
                  <a:srgbClr val="000000"/>
                </a:solidFill>
              </a:rPr>
              <a:t>ntermediaries, such as wholesalers and retailers. </a:t>
            </a:r>
          </a:p>
          <a:p>
            <a:pPr marL="0" indent="0">
              <a:buFont typeface="Arial" pitchFamily="34" charset="0"/>
              <a:buNone/>
              <a:defRPr/>
            </a:pPr>
            <a:r>
              <a:rPr lang="en-US" dirty="0">
                <a:solidFill>
                  <a:srgbClr val="000000"/>
                </a:solidFill>
                <a:sym typeface="Wingdings"/>
              </a:rPr>
              <a:t> </a:t>
            </a:r>
            <a:r>
              <a:rPr lang="en-US" dirty="0">
                <a:solidFill>
                  <a:srgbClr val="000000"/>
                </a:solidFill>
                <a:sym typeface="Wingdings" pitchFamily="2" charset="2"/>
              </a:rPr>
              <a:t>The </a:t>
            </a:r>
            <a:r>
              <a:rPr lang="en-US" u="sng" dirty="0">
                <a:solidFill>
                  <a:srgbClr val="000000"/>
                </a:solidFill>
                <a:sym typeface="Wingdings" pitchFamily="2" charset="2"/>
              </a:rPr>
              <a:t>battle of the brands</a:t>
            </a:r>
            <a:r>
              <a:rPr lang="en-US" dirty="0">
                <a:solidFill>
                  <a:srgbClr val="000000"/>
                </a:solidFill>
                <a:sym typeface="Wingdings" pitchFamily="2" charset="2"/>
              </a:rPr>
              <a:t> is a competition between manufacturer and dealer brands. </a:t>
            </a:r>
          </a:p>
          <a:p>
            <a:pPr marL="628650" lvl="1" indent="-171450">
              <a:buFont typeface="Arial" pitchFamily="34" charset="0"/>
              <a:buChar char="•"/>
              <a:defRPr/>
            </a:pPr>
            <a:r>
              <a:rPr lang="en-US" dirty="0">
                <a:solidFill>
                  <a:srgbClr val="000000"/>
                </a:solidFill>
              </a:rPr>
              <a:t>Many retailers have expanded the lines of products sold under their store brands, while reducing the amount of space given to manufacturer brands. </a:t>
            </a:r>
          </a:p>
          <a:p>
            <a:pPr lvl="1">
              <a:buFont typeface="Arial" pitchFamily="34" charset="0"/>
              <a:buChar char="•"/>
              <a:defRPr/>
            </a:pPr>
            <a:endParaRPr lang="en-US" dirty="0">
              <a:solidFill>
                <a:srgbClr val="000000"/>
              </a:solidFill>
            </a:endParaRPr>
          </a:p>
          <a:p>
            <a:pPr>
              <a:defRPr/>
            </a:pPr>
            <a:r>
              <a:rPr lang="en-US" b="1" i="1" dirty="0">
                <a:solidFill>
                  <a:srgbClr val="000000"/>
                </a:solidFill>
                <a:sym typeface="Wingdings" pitchFamily="2" charset="2"/>
              </a:rPr>
              <a:t>Discussion Question: Think about a recent trip you made to a grocery store or discount drugstore. Can you think of specific ways in which dealers position their brands against comparable manufacturer brands?</a:t>
            </a:r>
          </a:p>
          <a:p>
            <a:pPr>
              <a:defRPr/>
            </a:pPr>
            <a:endParaRPr lang="en-US" b="1" u="sng" dirty="0">
              <a:solidFill>
                <a:srgbClr val="000000"/>
              </a:solidFill>
              <a:sym typeface="Wingdings" pitchFamily="2" charset="2"/>
            </a:endParaRPr>
          </a:p>
          <a:p>
            <a:pPr marL="171450" indent="-171450">
              <a:buFont typeface="Arial" pitchFamily="34" charset="0"/>
              <a:buChar char="•"/>
              <a:defRPr/>
            </a:pPr>
            <a:r>
              <a:rPr lang="en-US" u="sng" dirty="0">
                <a:solidFill>
                  <a:srgbClr val="000000"/>
                </a:solidFill>
                <a:sym typeface="Wingdings" pitchFamily="2" charset="2"/>
              </a:rPr>
              <a:t>Who’s winning the battle of brands</a:t>
            </a:r>
            <a:r>
              <a:rPr lang="en-US" dirty="0">
                <a:solidFill>
                  <a:srgbClr val="000000"/>
                </a:solidFill>
                <a:sym typeface="Wingdings" pitchFamily="2" charset="2"/>
              </a:rPr>
              <a:t>? The big winner is the consumer, who benefits from greater choice and more intense price competition</a:t>
            </a:r>
            <a:r>
              <a:rPr lang="en-US" b="1" dirty="0">
                <a:solidFill>
                  <a:srgbClr val="000000"/>
                </a:solidFill>
                <a:sym typeface="Wingdings" pitchFamily="2" charset="2"/>
              </a:rPr>
              <a:t>.</a:t>
            </a:r>
          </a:p>
        </p:txBody>
      </p:sp>
      <p:sp>
        <p:nvSpPr>
          <p:cNvPr id="91140" name="Text Box 25"/>
          <p:cNvSpPr txBox="1">
            <a:spLocks noChangeArrowheads="1"/>
          </p:cNvSpPr>
          <p:nvPr/>
        </p:nvSpPr>
        <p:spPr bwMode="auto">
          <a:xfrm>
            <a:off x="4267200" y="400050"/>
            <a:ext cx="2560638" cy="13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51371517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2"/>
          <p:cNvSpPr>
            <a:spLocks noGrp="1" noRot="1" noChangeAspect="1" noChangeArrowheads="1" noTextEdit="1"/>
          </p:cNvSpPr>
          <p:nvPr>
            <p:ph type="sldImg"/>
          </p:nvPr>
        </p:nvSpPr>
        <p:spPr>
          <a:xfrm>
            <a:off x="503238" y="539750"/>
            <a:ext cx="3162300" cy="2373313"/>
          </a:xfrm>
          <a:ln/>
        </p:spPr>
      </p:sp>
      <p:sp>
        <p:nvSpPr>
          <p:cNvPr id="92163"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 B</a:t>
            </a:r>
          </a:p>
          <a:p>
            <a:r>
              <a:rPr lang="en-US" b="1" dirty="0">
                <a:solidFill>
                  <a:srgbClr val="000000"/>
                </a:solidFill>
                <a:sym typeface="Wingdings" pitchFamily="2" charset="2"/>
              </a:rPr>
              <a:t>Feedback: </a:t>
            </a:r>
            <a:r>
              <a:rPr lang="en-US" dirty="0">
                <a:solidFill>
                  <a:srgbClr val="000000"/>
                </a:solidFill>
                <a:sym typeface="Wingdings" pitchFamily="2" charset="2"/>
              </a:rPr>
              <a:t>Dealer brands are brands created by intermediaries. The Cherokee brand available only at Target stores is an example of the dealer brand. The best answer selection is B.</a:t>
            </a:r>
          </a:p>
          <a:p>
            <a:endParaRPr lang="en-US" b="1" dirty="0">
              <a:solidFill>
                <a:srgbClr val="000000"/>
              </a:solidFill>
              <a:sym typeface="Wingdings" pitchFamily="2" charset="2"/>
            </a:endParaRPr>
          </a:p>
          <a:p>
            <a:endParaRPr lang="en-US" b="1" dirty="0">
              <a:solidFill>
                <a:srgbClr val="000000"/>
              </a:solidFill>
              <a:sym typeface="Wingdings" pitchFamily="2" charset="2"/>
            </a:endParaRPr>
          </a:p>
          <a:p>
            <a:pPr eaLnBrk="1" hangingPunct="1"/>
            <a:endParaRPr lang="en-US" sz="1100" dirty="0"/>
          </a:p>
        </p:txBody>
      </p:sp>
    </p:spTree>
    <p:extLst>
      <p:ext uri="{BB962C8B-B14F-4D97-AF65-F5344CB8AC3E}">
        <p14:creationId xmlns:p14="http://schemas.microsoft.com/office/powerpoint/2010/main" val="81868674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b="1" u="sng" dirty="0">
                <a:solidFill>
                  <a:srgbClr val="000000"/>
                </a:solidFill>
                <a:sym typeface="Wingdings" pitchFamily="2" charset="2"/>
              </a:rPr>
              <a:t>Packaging</a:t>
            </a:r>
            <a:r>
              <a:rPr lang="en-US" dirty="0">
                <a:solidFill>
                  <a:srgbClr val="000000"/>
                </a:solidFill>
                <a:sym typeface="Wingdings" pitchFamily="2" charset="2"/>
              </a:rPr>
              <a:t> involves promoting, protecting, and enhancing the product. Good packaging makes products easier to identify and promotes the brand.</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u="sng" dirty="0">
                <a:solidFill>
                  <a:srgbClr val="000000"/>
                </a:solidFill>
                <a:sym typeface="Wingdings" pitchFamily="2" charset="2"/>
              </a:rPr>
              <a:t>Packaging can enhance the product</a:t>
            </a:r>
            <a:endParaRPr lang="en-US" dirty="0">
              <a:solidFill>
                <a:srgbClr val="000000"/>
              </a:solidFill>
              <a:sym typeface="Wingdings" pitchFamily="2" charset="2"/>
            </a:endParaRPr>
          </a:p>
          <a:p>
            <a:pPr marL="628650" lvl="1" indent="-171450">
              <a:buFont typeface="Arial" pitchFamily="34" charset="0"/>
              <a:buChar char="•"/>
              <a:defRPr/>
            </a:pPr>
            <a:r>
              <a:rPr lang="en-US" dirty="0">
                <a:solidFill>
                  <a:srgbClr val="000000"/>
                </a:solidFill>
                <a:sym typeface="Wingdings" pitchFamily="2" charset="2"/>
              </a:rPr>
              <a:t>Packaging can do more than contain and protect the product. The package can make the product easier to use or safer to use. Packaging can deter shoplifting and it can also be designed to achieve ecological objectives.</a:t>
            </a:r>
          </a:p>
          <a:p>
            <a:pPr marL="0" indent="0">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Packaging sends a message</a:t>
            </a:r>
            <a:endParaRPr lang="en-US" dirty="0">
              <a:solidFill>
                <a:srgbClr val="000000"/>
              </a:solidFill>
              <a:sym typeface="Wingdings" pitchFamily="2" charset="2"/>
            </a:endParaRPr>
          </a:p>
          <a:p>
            <a:pPr marL="628650" lvl="1" indent="-171450">
              <a:buFont typeface="Arial" pitchFamily="34" charset="0"/>
              <a:buChar char="•"/>
              <a:defRPr/>
            </a:pPr>
            <a:r>
              <a:rPr lang="en-US" dirty="0">
                <a:solidFill>
                  <a:srgbClr val="000000"/>
                </a:solidFill>
                <a:sym typeface="Wingdings" pitchFamily="2" charset="2"/>
              </a:rPr>
              <a:t>Creative use of design in packaging can visually help to tie the product to other elements of the promotion mix. Packages also convey information, such as the nutritional information on food products. The package promotes the brand at the point of purchase or in use.</a:t>
            </a:r>
          </a:p>
          <a:p>
            <a:pPr marL="0" indent="0">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Packaging can lower distribution costs</a:t>
            </a:r>
            <a:endParaRPr lang="en-US" dirty="0">
              <a:solidFill>
                <a:srgbClr val="000000"/>
              </a:solidFill>
              <a:sym typeface="Wingdings" pitchFamily="2" charset="2"/>
            </a:endParaRPr>
          </a:p>
          <a:p>
            <a:pPr marL="628650" lvl="1" indent="-171450">
              <a:buFont typeface="Arial" pitchFamily="34" charset="0"/>
              <a:buChar char="•"/>
              <a:defRPr/>
            </a:pPr>
            <a:r>
              <a:rPr lang="en-US" dirty="0">
                <a:solidFill>
                  <a:srgbClr val="000000"/>
                </a:solidFill>
                <a:sym typeface="Wingdings" pitchFamily="2" charset="2"/>
              </a:rPr>
              <a:t>Good packages save space and weight so they are easier to transport, handle, and display. In helping distributors and end-sale retailers, good packages are more welcome by these intermediaries.</a:t>
            </a:r>
          </a:p>
          <a:p>
            <a:pPr marL="0" lvl="0" indent="0">
              <a:buFont typeface="Arial" pitchFamily="34" charset="0"/>
              <a:buNone/>
              <a:defRPr/>
            </a:pPr>
            <a:r>
              <a:rPr lang="en-US" sz="1200" b="0" i="0" u="sng" strike="noStrike" kern="1200" baseline="0" dirty="0">
                <a:solidFill>
                  <a:schemeClr val="tx1"/>
                </a:solidFill>
                <a:latin typeface="Arial" pitchFamily="34" charset="0"/>
                <a:ea typeface="+mn-ea"/>
                <a:cs typeface="Arial" pitchFamily="34" charset="0"/>
                <a:sym typeface="Wingdings"/>
              </a:rPr>
              <a:t> </a:t>
            </a:r>
            <a:r>
              <a:rPr lang="en-US" sz="1200" b="0" i="0" u="sng" strike="noStrike" kern="1200" baseline="0" dirty="0">
                <a:solidFill>
                  <a:schemeClr val="tx1"/>
                </a:solidFill>
                <a:latin typeface="Arial" pitchFamily="34" charset="0"/>
                <a:ea typeface="+mn-ea"/>
                <a:cs typeface="Arial" pitchFamily="34" charset="0"/>
              </a:rPr>
              <a:t>Greener packaging creates value for buyers and sellers</a:t>
            </a:r>
            <a:endParaRPr lang="en-US" sz="1200" b="0" i="0" u="none" strike="noStrike" kern="1200" baseline="0" dirty="0">
              <a:solidFill>
                <a:schemeClr val="tx1"/>
              </a:solidFill>
              <a:latin typeface="Arial" pitchFamily="34" charset="0"/>
              <a:ea typeface="+mn-ea"/>
              <a:cs typeface="Arial" pitchFamily="34" charset="0"/>
            </a:endParaRPr>
          </a:p>
          <a:p>
            <a:pPr marL="628650" lvl="1" indent="-171450">
              <a:buFont typeface="Arial" pitchFamily="34" charset="0"/>
              <a:buChar char="•"/>
              <a:defRPr/>
            </a:pPr>
            <a:r>
              <a:rPr lang="en-US" sz="1200" b="0" i="0" u="none" strike="noStrike" kern="1200" baseline="0" dirty="0">
                <a:solidFill>
                  <a:schemeClr val="tx1"/>
                </a:solidFill>
                <a:latin typeface="Arial" pitchFamily="34" charset="0"/>
                <a:ea typeface="+mn-ea"/>
                <a:cs typeface="Arial" pitchFamily="34" charset="0"/>
              </a:rPr>
              <a:t>Growing numbers of consumers are interested in making greener choices.</a:t>
            </a:r>
          </a:p>
          <a:p>
            <a:pPr marL="628650" lvl="1" indent="-171450">
              <a:buFont typeface="Arial" pitchFamily="34" charset="0"/>
              <a:buChar char="•"/>
              <a:defRPr/>
            </a:pPr>
            <a:r>
              <a:rPr lang="en-US" sz="1200" b="0" i="0" u="none" strike="noStrike" kern="1200" baseline="0" dirty="0">
                <a:solidFill>
                  <a:schemeClr val="tx1"/>
                </a:solidFill>
                <a:latin typeface="Arial" pitchFamily="34" charset="0"/>
                <a:ea typeface="+mn-ea"/>
                <a:cs typeface="Arial" pitchFamily="34" charset="0"/>
              </a:rPr>
              <a:t>Most sustainable packaging initiatives lower costs for producers too.</a:t>
            </a:r>
            <a:endParaRPr lang="en-US" u="none" dirty="0">
              <a:solidFill>
                <a:srgbClr val="000000"/>
              </a:solidFill>
              <a:sym typeface="Wingdings" pitchFamily="2" charset="2"/>
            </a:endParaRPr>
          </a:p>
          <a:p>
            <a:pPr lvl="1">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Do you know of</a:t>
            </a:r>
            <a:r>
              <a:rPr lang="en-US" b="1" i="1" baseline="0" dirty="0">
                <a:solidFill>
                  <a:srgbClr val="000000"/>
                </a:solidFill>
                <a:sym typeface="Wingdings" pitchFamily="2" charset="2"/>
              </a:rPr>
              <a:t> any </a:t>
            </a:r>
            <a:r>
              <a:rPr lang="en-US" b="1" i="1" dirty="0">
                <a:solidFill>
                  <a:srgbClr val="000000"/>
                </a:solidFill>
                <a:sym typeface="Wingdings" pitchFamily="2" charset="2"/>
              </a:rPr>
              <a:t>products that never seem to get scanned at a checkout counter? How much more time does it take to hand enter the code? Could time savings lead to lower costs? How can packages be re-designed to make them easier to scan?</a:t>
            </a:r>
          </a:p>
        </p:txBody>
      </p:sp>
      <p:sp>
        <p:nvSpPr>
          <p:cNvPr id="93188" name="Text Box 25"/>
          <p:cNvSpPr txBox="1">
            <a:spLocks noChangeArrowheads="1"/>
          </p:cNvSpPr>
          <p:nvPr/>
        </p:nvSpPr>
        <p:spPr bwMode="auto">
          <a:xfrm>
            <a:off x="4267200" y="400050"/>
            <a:ext cx="2560638" cy="13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33021228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xfrm>
            <a:off x="503238" y="539750"/>
            <a:ext cx="3162300" cy="2373313"/>
          </a:xfrm>
          <a:ln/>
        </p:spPr>
      </p:sp>
      <p:sp>
        <p:nvSpPr>
          <p:cNvPr id="96259"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 E</a:t>
            </a:r>
          </a:p>
          <a:p>
            <a:r>
              <a:rPr lang="en-US" b="1" dirty="0">
                <a:solidFill>
                  <a:srgbClr val="000000"/>
                </a:solidFill>
                <a:sym typeface="Wingdings" pitchFamily="2" charset="2"/>
              </a:rPr>
              <a:t>Feedback: </a:t>
            </a:r>
            <a:r>
              <a:rPr lang="en-US" dirty="0">
                <a:solidFill>
                  <a:srgbClr val="000000"/>
                </a:solidFill>
                <a:sym typeface="Wingdings" pitchFamily="2" charset="2"/>
              </a:rPr>
              <a:t>In the above question, Heinz has redesigned the ketchup bottle to enhance product usage. The placement of the cap on the bottom allows for a clean pour and complete usage of all the product (little waste left in the bottle). The best answer selection is E.  </a:t>
            </a:r>
          </a:p>
          <a:p>
            <a:endParaRPr lang="en-US" b="1" dirty="0">
              <a:solidFill>
                <a:srgbClr val="000000"/>
              </a:solidFill>
              <a:sym typeface="Wingdings" pitchFamily="2" charset="2"/>
            </a:endParaRPr>
          </a:p>
          <a:p>
            <a:endParaRPr lang="en-US" b="1" dirty="0">
              <a:solidFill>
                <a:srgbClr val="000000"/>
              </a:solidFill>
              <a:sym typeface="Wingdings" pitchFamily="2" charset="2"/>
            </a:endParaRPr>
          </a:p>
        </p:txBody>
      </p:sp>
    </p:spTree>
    <p:extLst>
      <p:ext uri="{BB962C8B-B14F-4D97-AF65-F5344CB8AC3E}">
        <p14:creationId xmlns:p14="http://schemas.microsoft.com/office/powerpoint/2010/main" val="128468760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In determining what is socially responsible packaging, marketers are helped by the clarity of legal regulations. However, other issues require them to make ethical judgments.</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u="sng" dirty="0">
                <a:solidFill>
                  <a:srgbClr val="000000"/>
                </a:solidFill>
                <a:sym typeface="Wingdings" pitchFamily="2" charset="2"/>
              </a:rPr>
              <a:t>Packaging can hurt the environment</a:t>
            </a:r>
            <a:r>
              <a:rPr lang="en-US" dirty="0">
                <a:solidFill>
                  <a:srgbClr val="000000"/>
                </a:solidFill>
                <a:sym typeface="Wingdings" pitchFamily="2" charset="2"/>
              </a:rPr>
              <a:t>. Ecological concerns are becoming more prominent in packaging decisions. </a:t>
            </a:r>
          </a:p>
          <a:p>
            <a:pPr marL="628650" lvl="1" indent="-171450">
              <a:buFont typeface="Arial" pitchFamily="34" charset="0"/>
              <a:buChar char="•"/>
              <a:defRPr/>
            </a:pPr>
            <a:r>
              <a:rPr lang="en-US" dirty="0">
                <a:solidFill>
                  <a:srgbClr val="000000"/>
                </a:solidFill>
              </a:rPr>
              <a:t>Producers have been criticized for developing packages that harm the environment. </a:t>
            </a:r>
          </a:p>
          <a:p>
            <a:pPr marL="628650" lvl="1" indent="-171450">
              <a:buFont typeface="Arial" pitchFamily="34" charset="0"/>
              <a:buChar char="•"/>
              <a:defRPr/>
            </a:pPr>
            <a:r>
              <a:rPr lang="en-US" dirty="0">
                <a:solidFill>
                  <a:srgbClr val="000000"/>
                </a:solidFill>
              </a:rPr>
              <a:t>Others contend that manufacturers do not disclose all of the possible harmful effects of their products. </a:t>
            </a:r>
          </a:p>
          <a:p>
            <a:pPr marL="0" lvl="0" indent="0">
              <a:buFont typeface="Arial" pitchFamily="34" charset="0"/>
              <a:buNone/>
              <a:defRPr/>
            </a:pPr>
            <a:r>
              <a:rPr lang="en-US" dirty="0">
                <a:solidFill>
                  <a:srgbClr val="000000"/>
                </a:solidFill>
                <a:sym typeface="Wingdings"/>
              </a:rPr>
              <a:t> </a:t>
            </a:r>
            <a:r>
              <a:rPr lang="en-US" dirty="0">
                <a:solidFill>
                  <a:srgbClr val="000000"/>
                </a:solidFill>
                <a:sym typeface="Wingdings" pitchFamily="2" charset="2"/>
              </a:rPr>
              <a:t>The </a:t>
            </a:r>
            <a:r>
              <a:rPr lang="en-US" u="sng" dirty="0">
                <a:solidFill>
                  <a:srgbClr val="000000"/>
                </a:solidFill>
                <a:sym typeface="Wingdings" pitchFamily="2" charset="2"/>
              </a:rPr>
              <a:t>Federal Fair Packaging and Labeling Act</a:t>
            </a:r>
            <a:r>
              <a:rPr lang="en-US" dirty="0">
                <a:solidFill>
                  <a:srgbClr val="000000"/>
                </a:solidFill>
                <a:sym typeface="Wingdings" pitchFamily="2" charset="2"/>
              </a:rPr>
              <a:t> (1966) requires that consumer goods be clearly labeled in easy-to-understand terms, to give consumers more information.  The law also calls on industry to try to reduce the number of package sizes and to make labels more useful.</a:t>
            </a:r>
          </a:p>
          <a:p>
            <a:pPr marL="0" lvl="0" indent="0">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Ethical issues remain</a:t>
            </a:r>
            <a:r>
              <a:rPr lang="en-US" dirty="0">
                <a:solidFill>
                  <a:srgbClr val="000000"/>
                </a:solidFill>
                <a:sym typeface="Wingdings" pitchFamily="2" charset="2"/>
              </a:rPr>
              <a:t>.</a:t>
            </a:r>
          </a:p>
          <a:p>
            <a:pPr marL="628650" lvl="1" indent="-171450">
              <a:buFont typeface="Arial" pitchFamily="34" charset="0"/>
              <a:buChar char="•"/>
              <a:defRPr/>
            </a:pPr>
            <a:r>
              <a:rPr lang="en-US" dirty="0">
                <a:solidFill>
                  <a:srgbClr val="000000"/>
                </a:solidFill>
              </a:rPr>
              <a:t>Some companies have been accused of designing packages that conceal downsized products. </a:t>
            </a:r>
          </a:p>
          <a:p>
            <a:pPr marL="628650" lvl="1" indent="-171450">
              <a:buFont typeface="Arial" pitchFamily="34" charset="0"/>
              <a:buChar char="•"/>
              <a:defRPr/>
            </a:pPr>
            <a:r>
              <a:rPr lang="en-US" dirty="0">
                <a:solidFill>
                  <a:srgbClr val="000000"/>
                </a:solidFill>
              </a:rPr>
              <a:t>Dealer-branded products are often packaged to look very similar to manufacturer brands. </a:t>
            </a:r>
          </a:p>
          <a:p>
            <a:pPr marL="457200" lvl="1" indent="0">
              <a:buFont typeface="Arial" pitchFamily="34" charset="0"/>
              <a:buNone/>
              <a:defRPr/>
            </a:pPr>
            <a:endParaRPr lang="en-US" dirty="0">
              <a:solidFill>
                <a:srgbClr val="000000"/>
              </a:solidFill>
            </a:endParaRPr>
          </a:p>
          <a:p>
            <a:pPr>
              <a:defRPr/>
            </a:pPr>
            <a:r>
              <a:rPr lang="en-US" b="1" i="1" dirty="0">
                <a:solidFill>
                  <a:srgbClr val="000000"/>
                </a:solidFill>
                <a:sym typeface="Wingdings" pitchFamily="2" charset="2"/>
              </a:rPr>
              <a:t>Discussion Question: Have you ever purchased products and thought that the packaging wasted resources? Which ones?</a:t>
            </a:r>
            <a:endParaRPr lang="en-US" b="1" dirty="0">
              <a:solidFill>
                <a:srgbClr val="000000"/>
              </a:solidFill>
              <a:sym typeface="Wingdings" pitchFamily="2" charset="2"/>
            </a:endParaRPr>
          </a:p>
        </p:txBody>
      </p:sp>
      <p:sp>
        <p:nvSpPr>
          <p:cNvPr id="95236" name="Text Box 25"/>
          <p:cNvSpPr txBox="1">
            <a:spLocks noChangeArrowheads="1"/>
          </p:cNvSpPr>
          <p:nvPr/>
        </p:nvSpPr>
        <p:spPr bwMode="auto">
          <a:xfrm>
            <a:off x="4191000" y="400050"/>
            <a:ext cx="2636838" cy="1020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olidFill>
                  <a:srgbClr val="000000"/>
                </a:solidFill>
                <a:sym typeface="Wingdings" pitchFamily="2" charset="2"/>
              </a:rPr>
              <a:t> </a:t>
            </a:r>
            <a:r>
              <a:rPr lang="en-US" sz="1500" b="1" dirty="0">
                <a:solidFill>
                  <a:srgbClr val="000000"/>
                </a:solidFill>
              </a:rPr>
              <a:t>Indicates place where slide “builds” to include the corresponding point (upon mouse click).</a:t>
            </a:r>
          </a:p>
        </p:txBody>
      </p:sp>
    </p:spTree>
    <p:extLst>
      <p:ext uri="{BB962C8B-B14F-4D97-AF65-F5344CB8AC3E}">
        <p14:creationId xmlns:p14="http://schemas.microsoft.com/office/powerpoint/2010/main" val="116563863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buFont typeface="Arial" pitchFamily="34" charset="0"/>
              <a:buNone/>
              <a:defRPr/>
            </a:pPr>
            <a:r>
              <a:rPr lang="en-US" dirty="0">
                <a:solidFill>
                  <a:srgbClr val="000000"/>
                </a:solidFill>
                <a:sym typeface="Wingdings" pitchFamily="2" charset="2"/>
              </a:rPr>
              <a:t>A </a:t>
            </a:r>
            <a:r>
              <a:rPr lang="en-US" u="sng" dirty="0">
                <a:solidFill>
                  <a:srgbClr val="000000"/>
                </a:solidFill>
                <a:sym typeface="Wingdings" pitchFamily="2" charset="2"/>
              </a:rPr>
              <a:t>warranty</a:t>
            </a:r>
            <a:r>
              <a:rPr lang="en-US" dirty="0">
                <a:solidFill>
                  <a:srgbClr val="000000"/>
                </a:solidFill>
                <a:sym typeface="Wingdings" pitchFamily="2" charset="2"/>
              </a:rPr>
              <a:t> puts the seller’s promises about a product in writing. A marketing manager should decide whether to offer a warranty and if so, what the warranty will cover and how it will be communicated to target customers</a:t>
            </a:r>
            <a:r>
              <a:rPr lang="en-US" b="0" dirty="0">
                <a:solidFill>
                  <a:srgbClr val="000000"/>
                </a:solidFill>
                <a:sym typeface="Wingdings" pitchFamily="2" charset="2"/>
              </a:rPr>
              <a:t>.</a:t>
            </a:r>
            <a:r>
              <a:rPr lang="en-US" b="1" dirty="0">
                <a:solidFill>
                  <a:srgbClr val="000000"/>
                </a:solidFill>
                <a:sym typeface="Wingdings" pitchFamily="2" charset="2"/>
              </a:rPr>
              <a:t> </a:t>
            </a:r>
          </a:p>
          <a:p>
            <a:pPr>
              <a:buFont typeface="Arial" pitchFamily="34" charset="0"/>
              <a:buChar cha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0" indent="0">
              <a:buFont typeface="Arial" panose="020B0604020202020204" pitchFamily="34" charset="0"/>
              <a:buNone/>
              <a:defRPr/>
            </a:pPr>
            <a:r>
              <a:rPr lang="en-US" dirty="0">
                <a:solidFill>
                  <a:srgbClr val="000000"/>
                </a:solidFill>
                <a:sym typeface="Wingdings"/>
              </a:rPr>
              <a:t> </a:t>
            </a:r>
            <a:r>
              <a:rPr lang="en-US" dirty="0">
                <a:solidFill>
                  <a:srgbClr val="000000"/>
                </a:solidFill>
                <a:sym typeface="Wingdings" pitchFamily="2" charset="2"/>
              </a:rPr>
              <a:t>The </a:t>
            </a:r>
            <a:r>
              <a:rPr lang="en-US" u="sng" dirty="0">
                <a:solidFill>
                  <a:srgbClr val="000000"/>
                </a:solidFill>
                <a:sym typeface="Wingdings" pitchFamily="2" charset="2"/>
              </a:rPr>
              <a:t>Magnuson-Moss Act </a:t>
            </a:r>
            <a:r>
              <a:rPr lang="en-US" dirty="0">
                <a:solidFill>
                  <a:srgbClr val="000000"/>
                </a:solidFill>
                <a:sym typeface="Wingdings" pitchFamily="2" charset="2"/>
              </a:rPr>
              <a:t>(1975) says that producers must provide a clearly written warranty if they choose to offer any warranty. The warranty does not have to be strong.</a:t>
            </a:r>
          </a:p>
          <a:p>
            <a:pPr marL="0" indent="0">
              <a:buFont typeface="Arial" panose="020B0604020202020204" pitchFamily="34" charset="0"/>
              <a:buNone/>
              <a:defRPr/>
            </a:pPr>
            <a:r>
              <a:rPr lang="en-US" u="sng" dirty="0">
                <a:solidFill>
                  <a:srgbClr val="000000"/>
                </a:solidFill>
                <a:sym typeface="Wingdings"/>
              </a:rPr>
              <a:t> </a:t>
            </a:r>
            <a:r>
              <a:rPr lang="en-US" u="sng" dirty="0">
                <a:solidFill>
                  <a:srgbClr val="000000"/>
                </a:solidFill>
                <a:sym typeface="Wingdings" pitchFamily="2" charset="2"/>
              </a:rPr>
              <a:t>Warranties may improve the marketing mix</a:t>
            </a:r>
            <a:r>
              <a:rPr lang="en-US" dirty="0">
                <a:solidFill>
                  <a:srgbClr val="000000"/>
                </a:solidFill>
                <a:sym typeface="Wingdings" pitchFamily="2" charset="2"/>
              </a:rPr>
              <a:t>. A warranty says that the company stands behind the product.  </a:t>
            </a:r>
          </a:p>
          <a:p>
            <a:pPr marL="628650" lvl="1" indent="-171450">
              <a:buFont typeface="Arial" pitchFamily="34" charset="0"/>
              <a:buChar char="•"/>
              <a:defRPr/>
            </a:pPr>
            <a:r>
              <a:rPr lang="en-US" dirty="0">
                <a:solidFill>
                  <a:srgbClr val="000000"/>
                </a:solidFill>
              </a:rPr>
              <a:t>This fact is reassuring to customers and can make a big difference in whether customers buy the product, especially if the product is complex or expensive.</a:t>
            </a:r>
          </a:p>
          <a:p>
            <a:pPr lvl="1">
              <a:buFont typeface="Arial" pitchFamily="34" charset="0"/>
              <a:buChar char="•"/>
              <a:defRPr/>
            </a:pPr>
            <a:endParaRPr lang="en-US" dirty="0">
              <a:solidFill>
                <a:srgbClr val="000000"/>
              </a:solidFill>
            </a:endParaRPr>
          </a:p>
          <a:p>
            <a:pPr>
              <a:defRPr/>
            </a:pPr>
            <a:r>
              <a:rPr lang="en-US" b="1" i="1" dirty="0">
                <a:solidFill>
                  <a:srgbClr val="000000"/>
                </a:solidFill>
                <a:sym typeface="Wingdings" pitchFamily="2" charset="2"/>
              </a:rPr>
              <a:t>Discussion Question: For which products would the terms of the warranty be a key factor in determining whether you would buy the product? Do marketers of these products emphasize their warranties in promotion?</a:t>
            </a:r>
          </a:p>
          <a:p>
            <a:pPr>
              <a:defRPr/>
            </a:pPr>
            <a:endParaRPr lang="en-US" b="1" i="1" dirty="0">
              <a:solidFill>
                <a:srgbClr val="000000"/>
              </a:solidFill>
              <a:sym typeface="Wingdings" pitchFamily="2" charset="2"/>
            </a:endParaRPr>
          </a:p>
          <a:p>
            <a:pPr marL="0" indent="0">
              <a:buFont typeface="Arial" panose="020B0604020202020204" pitchFamily="34" charset="0"/>
              <a:buNone/>
              <a:defRPr/>
            </a:pPr>
            <a:r>
              <a:rPr lang="en-US" dirty="0">
                <a:solidFill>
                  <a:srgbClr val="000000"/>
                </a:solidFill>
                <a:sym typeface="Wingdings"/>
              </a:rPr>
              <a:t> </a:t>
            </a:r>
            <a:r>
              <a:rPr lang="en-US" dirty="0">
                <a:solidFill>
                  <a:srgbClr val="000000"/>
                </a:solidFill>
                <a:sym typeface="Wingdings" pitchFamily="2" charset="2"/>
              </a:rPr>
              <a:t>Backing up a product or service with </a:t>
            </a:r>
            <a:r>
              <a:rPr lang="en-US" u="sng" dirty="0">
                <a:solidFill>
                  <a:srgbClr val="000000"/>
                </a:solidFill>
                <a:sym typeface="Wingdings" pitchFamily="2" charset="2"/>
              </a:rPr>
              <a:t>service guarantees</a:t>
            </a:r>
            <a:r>
              <a:rPr lang="en-US" dirty="0">
                <a:solidFill>
                  <a:srgbClr val="000000"/>
                </a:solidFill>
                <a:sym typeface="Wingdings" pitchFamily="2" charset="2"/>
              </a:rPr>
              <a:t> helps consumers focus on specific levels of satisfaction and expectations. </a:t>
            </a:r>
          </a:p>
          <a:p>
            <a:pPr marL="628650" lvl="1" indent="-171450">
              <a:buFont typeface="Arial" pitchFamily="34" charset="0"/>
              <a:buChar char="•"/>
              <a:defRPr/>
            </a:pPr>
            <a:r>
              <a:rPr lang="en-US" dirty="0">
                <a:solidFill>
                  <a:srgbClr val="000000"/>
                </a:solidFill>
              </a:rPr>
              <a:t>Service guarantees are becoming more common, but there’s more risk in offering a service guarantee than a warranty on a physical product.</a:t>
            </a:r>
            <a:endParaRPr lang="en-US" b="1" dirty="0">
              <a:solidFill>
                <a:srgbClr val="000000"/>
              </a:solidFill>
              <a:sym typeface="Wingdings" pitchFamily="2" charset="2"/>
            </a:endParaRPr>
          </a:p>
        </p:txBody>
      </p:sp>
      <p:sp>
        <p:nvSpPr>
          <p:cNvPr id="97284" name="Text Box 25"/>
          <p:cNvSpPr txBox="1">
            <a:spLocks noChangeArrowheads="1"/>
          </p:cNvSpPr>
          <p:nvPr/>
        </p:nvSpPr>
        <p:spPr bwMode="auto">
          <a:xfrm>
            <a:off x="4267200" y="400050"/>
            <a:ext cx="2560638" cy="16518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7479054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xfrm>
            <a:off x="503238" y="539750"/>
            <a:ext cx="3162300" cy="2373313"/>
          </a:xfrm>
          <a:ln/>
        </p:spPr>
      </p:sp>
      <p:sp>
        <p:nvSpPr>
          <p:cNvPr id="9830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 </a:t>
            </a:r>
          </a:p>
          <a:p>
            <a:r>
              <a:rPr lang="en-US" b="1" dirty="0">
                <a:solidFill>
                  <a:srgbClr val="000000"/>
                </a:solidFill>
                <a:sym typeface="Wingdings" pitchFamily="2" charset="2"/>
              </a:rPr>
              <a:t>Answer: A</a:t>
            </a:r>
          </a:p>
          <a:p>
            <a:r>
              <a:rPr lang="en-US" b="1" dirty="0">
                <a:solidFill>
                  <a:srgbClr val="000000"/>
                </a:solidFill>
                <a:sym typeface="Wingdings" pitchFamily="2" charset="2"/>
              </a:rPr>
              <a:t>Feedback: </a:t>
            </a:r>
            <a:r>
              <a:rPr lang="en-US" dirty="0">
                <a:solidFill>
                  <a:srgbClr val="000000"/>
                </a:solidFill>
                <a:sym typeface="Wingdings" pitchFamily="2" charset="2"/>
              </a:rPr>
              <a:t>McDonald’s promise of a two-minute delivery time in the drive-through is a service guarantee. If the food is not delivered correctly within two minutes of placing the order, the next meal is free. The best answer selection is A. </a:t>
            </a:r>
          </a:p>
          <a:p>
            <a:endParaRPr lang="en-US" b="1" dirty="0">
              <a:solidFill>
                <a:srgbClr val="000000"/>
              </a:solidFill>
              <a:sym typeface="Wingdings" pitchFamily="2" charset="2"/>
            </a:endParaRPr>
          </a:p>
        </p:txBody>
      </p:sp>
    </p:spTree>
    <p:extLst>
      <p:ext uri="{BB962C8B-B14F-4D97-AF65-F5344CB8AC3E}">
        <p14:creationId xmlns:p14="http://schemas.microsoft.com/office/powerpoint/2010/main" val="11863126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Developing product strategies is simplified somewhat because some product classes require similar marketing mixes. Understanding the product classes is a useful strategic starting point. </a:t>
            </a:r>
          </a:p>
          <a:p>
            <a:pPr>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u="sng" dirty="0">
                <a:solidFill>
                  <a:srgbClr val="000000"/>
                </a:solidFill>
                <a:sym typeface="Wingdings" pitchFamily="2" charset="2"/>
              </a:rPr>
              <a:t>Consumer products</a:t>
            </a:r>
            <a:r>
              <a:rPr lang="en-US" dirty="0">
                <a:solidFill>
                  <a:srgbClr val="000000"/>
                </a:solidFill>
                <a:sym typeface="Wingdings" pitchFamily="2" charset="2"/>
              </a:rPr>
              <a:t> are products meant for the final consumer. </a:t>
            </a:r>
          </a:p>
          <a:p>
            <a:pPr>
              <a:defRPr/>
            </a:pPr>
            <a:r>
              <a:rPr lang="en-US" u="sng" dirty="0">
                <a:solidFill>
                  <a:srgbClr val="000000"/>
                </a:solidFill>
                <a:sym typeface="Wingdings"/>
              </a:rPr>
              <a:t> </a:t>
            </a:r>
            <a:r>
              <a:rPr lang="en-US" u="sng" dirty="0">
                <a:solidFill>
                  <a:srgbClr val="000000"/>
                </a:solidFill>
                <a:sym typeface="Wingdings" pitchFamily="2" charset="2"/>
              </a:rPr>
              <a:t>Business products</a:t>
            </a:r>
            <a:r>
              <a:rPr lang="en-US" dirty="0">
                <a:solidFill>
                  <a:srgbClr val="000000"/>
                </a:solidFill>
                <a:sym typeface="Wingdings" pitchFamily="2" charset="2"/>
              </a:rPr>
              <a:t> are products meant for use in producing other products. </a:t>
            </a:r>
          </a:p>
          <a:p>
            <a:pPr marL="171450" indent="-171450">
              <a:buFont typeface="Arial" pitchFamily="34" charset="0"/>
              <a:buChar char="•"/>
              <a:defRPr/>
            </a:pPr>
            <a:r>
              <a:rPr lang="en-US" dirty="0">
                <a:solidFill>
                  <a:srgbClr val="000000"/>
                </a:solidFill>
                <a:sym typeface="Wingdings" pitchFamily="2" charset="2"/>
              </a:rPr>
              <a:t>Some products might be in both groups. </a:t>
            </a:r>
          </a:p>
          <a:p>
            <a:pPr marL="171450" indent="-171450">
              <a:buFont typeface="Arial" pitchFamily="34" charset="0"/>
              <a:buChar char="•"/>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Have you ever been to a warehouse club, such as Sam’s or Costco? Business and final consumers often purchase the same items there. How might their purchases be different?</a:t>
            </a:r>
          </a:p>
          <a:p>
            <a:pPr>
              <a:defRPr/>
            </a:pPr>
            <a:endParaRPr lang="en-US" b="1" i="1" dirty="0">
              <a:solidFill>
                <a:srgbClr val="000000"/>
              </a:solidFill>
              <a:sym typeface="Wingdings" pitchFamily="2" charset="2"/>
            </a:endParaRPr>
          </a:p>
          <a:p>
            <a:pPr marL="171450" indent="-171450">
              <a:buFont typeface="Arial" pitchFamily="34" charset="0"/>
              <a:buChar char="•"/>
              <a:defRPr/>
            </a:pPr>
            <a:r>
              <a:rPr lang="en-US" dirty="0">
                <a:solidFill>
                  <a:srgbClr val="000000"/>
                </a:solidFill>
                <a:sym typeface="Wingdings" pitchFamily="2" charset="2"/>
              </a:rPr>
              <a:t>Selling the same product to final consumers and business customers requires two or more different strategies.   </a:t>
            </a:r>
            <a:endParaRPr lang="en-US" b="1" dirty="0">
              <a:solidFill>
                <a:srgbClr val="000000"/>
              </a:solidFill>
              <a:sym typeface="Wingdings" pitchFamily="2" charset="2"/>
            </a:endParaRPr>
          </a:p>
        </p:txBody>
      </p:sp>
      <p:sp>
        <p:nvSpPr>
          <p:cNvPr id="99332" name="Text Box 25"/>
          <p:cNvSpPr txBox="1">
            <a:spLocks noChangeArrowheads="1"/>
          </p:cNvSpPr>
          <p:nvPr/>
        </p:nvSpPr>
        <p:spPr bwMode="auto">
          <a:xfrm>
            <a:off x="4267200" y="400050"/>
            <a:ext cx="2560638" cy="1305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400" b="1" dirty="0">
                <a:solidFill>
                  <a:srgbClr val="000000"/>
                </a:solidFill>
                <a:sym typeface="Wingdings" pitchFamily="2" charset="2"/>
              </a:rPr>
              <a:t> </a:t>
            </a:r>
            <a:r>
              <a:rPr lang="en-US" sz="14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20358631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sz="1100" b="1" dirty="0">
                <a:solidFill>
                  <a:srgbClr val="000000"/>
                </a:solidFill>
                <a:sym typeface="Wingdings" pitchFamily="2" charset="2"/>
              </a:rPr>
              <a:t>Summary Overview</a:t>
            </a:r>
          </a:p>
          <a:p>
            <a:pPr>
              <a:defRPr/>
            </a:pPr>
            <a:r>
              <a:rPr lang="en-US" sz="1100" dirty="0">
                <a:solidFill>
                  <a:srgbClr val="000000"/>
                </a:solidFill>
                <a:sym typeface="Wingdings" pitchFamily="2" charset="2"/>
              </a:rPr>
              <a:t>Consumer product classes are based on how consumers think about and shop for products.</a:t>
            </a:r>
          </a:p>
          <a:p>
            <a:pPr>
              <a:defRPr/>
            </a:pPr>
            <a:endParaRPr lang="en-US" sz="1100" dirty="0">
              <a:solidFill>
                <a:srgbClr val="000000"/>
              </a:solidFill>
              <a:sym typeface="Wingdings" pitchFamily="2" charset="2"/>
            </a:endParaRPr>
          </a:p>
          <a:p>
            <a:pPr>
              <a:defRPr/>
            </a:pPr>
            <a:r>
              <a:rPr lang="en-US" sz="1100" b="1" dirty="0">
                <a:solidFill>
                  <a:srgbClr val="000000"/>
                </a:solidFill>
                <a:sym typeface="Wingdings" pitchFamily="2" charset="2"/>
              </a:rPr>
              <a:t>Key Issues</a:t>
            </a:r>
          </a:p>
          <a:p>
            <a:pPr marL="171450" indent="-171450">
              <a:buFont typeface="Arial" pitchFamily="34" charset="0"/>
              <a:buChar char="•"/>
              <a:defRPr/>
            </a:pPr>
            <a:r>
              <a:rPr lang="en-US" sz="1100" u="sng" dirty="0">
                <a:solidFill>
                  <a:srgbClr val="000000"/>
                </a:solidFill>
                <a:sym typeface="Wingdings" pitchFamily="2" charset="2"/>
              </a:rPr>
              <a:t>Convenience products</a:t>
            </a:r>
            <a:r>
              <a:rPr lang="en-US" sz="1100" b="1" u="none" dirty="0">
                <a:solidFill>
                  <a:srgbClr val="000000"/>
                </a:solidFill>
                <a:sym typeface="Wingdings" pitchFamily="2" charset="2"/>
              </a:rPr>
              <a:t> </a:t>
            </a:r>
            <a:r>
              <a:rPr lang="en-US" sz="1100" dirty="0">
                <a:solidFill>
                  <a:srgbClr val="000000"/>
                </a:solidFill>
                <a:sym typeface="Wingdings" pitchFamily="2" charset="2"/>
              </a:rPr>
              <a:t>are purchased quickly with little effort. They may be inexpensive, bought often, require little service or selling, and bought by habit.</a:t>
            </a:r>
          </a:p>
          <a:p>
            <a:pPr marL="628650" lvl="1" indent="-171450">
              <a:buFont typeface="Arial"/>
              <a:buChar char="•"/>
              <a:defRPr/>
            </a:pPr>
            <a:r>
              <a:rPr lang="en-US" sz="1100" u="sng" dirty="0">
                <a:solidFill>
                  <a:srgbClr val="000000"/>
                </a:solidFill>
                <a:sym typeface="Wingdings" pitchFamily="2" charset="2"/>
              </a:rPr>
              <a:t>Staples</a:t>
            </a:r>
            <a:r>
              <a:rPr lang="en-US" sz="1100" dirty="0">
                <a:solidFill>
                  <a:srgbClr val="000000"/>
                </a:solidFill>
                <a:sym typeface="Wingdings" pitchFamily="2" charset="2"/>
              </a:rPr>
              <a:t> are bought often, routinely, and without much thought</a:t>
            </a:r>
            <a:r>
              <a:rPr lang="en-US" sz="1100" dirty="0"/>
              <a:t>—like breakfast cereal, canned soup, and other packaged </a:t>
            </a:r>
            <a:r>
              <a:rPr lang="en-US" sz="1100" dirty="0">
                <a:solidFill>
                  <a:srgbClr val="000000"/>
                </a:solidFill>
              </a:rPr>
              <a:t>foods used every day in almost every household.</a:t>
            </a:r>
          </a:p>
          <a:p>
            <a:pPr marL="628650" lvl="1" indent="-171450">
              <a:buFont typeface="Wingdings" charset="0"/>
              <a:buChar char="à"/>
              <a:defRPr/>
            </a:pPr>
            <a:r>
              <a:rPr lang="en-US" sz="1100" u="sng" dirty="0">
                <a:solidFill>
                  <a:srgbClr val="000000"/>
                </a:solidFill>
                <a:sym typeface="Wingdings" pitchFamily="2" charset="2"/>
              </a:rPr>
              <a:t>Impulse products</a:t>
            </a:r>
            <a:r>
              <a:rPr lang="en-US" sz="1100" dirty="0">
                <a:solidFill>
                  <a:srgbClr val="000000"/>
                </a:solidFill>
                <a:sym typeface="Wingdings" pitchFamily="2" charset="2"/>
              </a:rPr>
              <a:t> are bought quickly, as unplanned purchases, because of a strongly felt need. They may be strongly affected by the immediate situation.</a:t>
            </a:r>
          </a:p>
          <a:p>
            <a:pPr marL="457200" lvl="1" indent="0">
              <a:buFont typeface="Arial" pitchFamily="34" charset="0"/>
              <a:buNone/>
              <a:defRPr/>
            </a:pPr>
            <a:r>
              <a:rPr lang="en-US" sz="1100" u="sng" dirty="0">
                <a:solidFill>
                  <a:srgbClr val="000000"/>
                </a:solidFill>
                <a:sym typeface="Wingdings"/>
              </a:rPr>
              <a:t> </a:t>
            </a:r>
            <a:r>
              <a:rPr lang="en-US" sz="1100" u="sng" dirty="0">
                <a:solidFill>
                  <a:srgbClr val="000000"/>
                </a:solidFill>
                <a:sym typeface="Wingdings" pitchFamily="2" charset="2"/>
              </a:rPr>
              <a:t>Emergency products</a:t>
            </a:r>
            <a:r>
              <a:rPr lang="en-US" sz="1100" dirty="0">
                <a:solidFill>
                  <a:srgbClr val="000000"/>
                </a:solidFill>
                <a:sym typeface="Wingdings" pitchFamily="2" charset="2"/>
              </a:rPr>
              <a:t> are purchased immediately when the need is great. Consumers don’t shop around for these products or ask how much they cost.</a:t>
            </a:r>
          </a:p>
          <a:p>
            <a:pPr marL="171450" indent="-171450">
              <a:buFont typeface="Wingdings" charset="0"/>
              <a:buChar char="à"/>
              <a:defRPr/>
            </a:pPr>
            <a:r>
              <a:rPr lang="en-US" sz="1100" u="sng" dirty="0">
                <a:solidFill>
                  <a:srgbClr val="000000"/>
                </a:solidFill>
                <a:sym typeface="Wingdings" pitchFamily="2" charset="2"/>
              </a:rPr>
              <a:t>Shopping products</a:t>
            </a:r>
            <a:r>
              <a:rPr lang="en-US" sz="1100" dirty="0">
                <a:solidFill>
                  <a:srgbClr val="000000"/>
                </a:solidFill>
                <a:sym typeface="Wingdings" pitchFamily="2" charset="2"/>
              </a:rPr>
              <a:t> are products that are compared with competing products. </a:t>
            </a:r>
          </a:p>
          <a:p>
            <a:pPr marL="628650" lvl="1" indent="-171450">
              <a:buFont typeface="Arial"/>
              <a:buChar char="•"/>
              <a:defRPr/>
            </a:pPr>
            <a:r>
              <a:rPr lang="en-US" sz="1100" u="sng" dirty="0">
                <a:solidFill>
                  <a:srgbClr val="000000"/>
                </a:solidFill>
              </a:rPr>
              <a:t>Homogeneous shopping products</a:t>
            </a:r>
            <a:r>
              <a:rPr lang="en-US" sz="1100" dirty="0">
                <a:solidFill>
                  <a:srgbClr val="000000"/>
                </a:solidFill>
              </a:rPr>
              <a:t> are ones that the customer sees as basically the same and wants at the lowest price. </a:t>
            </a:r>
          </a:p>
          <a:p>
            <a:pPr marL="457200" lvl="1" indent="0">
              <a:buFont typeface="Arial" pitchFamily="34" charset="0"/>
              <a:buNone/>
              <a:defRPr/>
            </a:pPr>
            <a:r>
              <a:rPr lang="en-US" sz="1100" u="sng" dirty="0">
                <a:solidFill>
                  <a:srgbClr val="000000"/>
                </a:solidFill>
                <a:sym typeface="Wingdings"/>
              </a:rPr>
              <a:t> </a:t>
            </a:r>
            <a:r>
              <a:rPr lang="en-US" sz="1100" u="sng" dirty="0">
                <a:solidFill>
                  <a:srgbClr val="000000"/>
                </a:solidFill>
              </a:rPr>
              <a:t>Heterogeneous shopping products</a:t>
            </a:r>
            <a:r>
              <a:rPr lang="en-US" sz="1100" dirty="0">
                <a:solidFill>
                  <a:srgbClr val="000000"/>
                </a:solidFill>
              </a:rPr>
              <a:t> are seen as different in quality and/or suitability. </a:t>
            </a:r>
            <a:r>
              <a:rPr lang="en-US" sz="1100" dirty="0"/>
              <a:t>Quality, features, and style of the products matter more than their price.</a:t>
            </a:r>
            <a:endParaRPr lang="en-US" sz="1100" dirty="0">
              <a:solidFill>
                <a:srgbClr val="000000"/>
              </a:solidFill>
            </a:endParaRPr>
          </a:p>
          <a:p>
            <a:pPr marL="0" indent="0">
              <a:buFont typeface="Arial" pitchFamily="34" charset="0"/>
              <a:buNone/>
              <a:defRPr/>
            </a:pPr>
            <a:r>
              <a:rPr lang="en-US" sz="1100" u="sng" dirty="0">
                <a:solidFill>
                  <a:srgbClr val="000000"/>
                </a:solidFill>
                <a:sym typeface="Wingdings"/>
              </a:rPr>
              <a:t> </a:t>
            </a:r>
            <a:r>
              <a:rPr lang="en-US" sz="1100" u="sng" dirty="0">
                <a:solidFill>
                  <a:srgbClr val="000000"/>
                </a:solidFill>
                <a:sym typeface="Wingdings" pitchFamily="2" charset="2"/>
              </a:rPr>
              <a:t>Specialty products</a:t>
            </a:r>
            <a:r>
              <a:rPr lang="en-US" sz="1100" dirty="0">
                <a:solidFill>
                  <a:srgbClr val="000000"/>
                </a:solidFill>
                <a:sym typeface="Wingdings" pitchFamily="2" charset="2"/>
              </a:rPr>
              <a:t> are ones that the consumer really wants, because there are </a:t>
            </a:r>
            <a:r>
              <a:rPr lang="en-US" sz="1100" u="sng" dirty="0">
                <a:solidFill>
                  <a:srgbClr val="000000"/>
                </a:solidFill>
                <a:sym typeface="Wingdings" pitchFamily="2" charset="2"/>
              </a:rPr>
              <a:t>no acceptable substitutes</a:t>
            </a:r>
            <a:r>
              <a:rPr lang="en-US" sz="1100" dirty="0">
                <a:solidFill>
                  <a:srgbClr val="000000"/>
                </a:solidFill>
                <a:sym typeface="Wingdings" pitchFamily="2" charset="2"/>
              </a:rPr>
              <a:t>. They are characterized by the consumer’s willingness to search.</a:t>
            </a:r>
          </a:p>
          <a:p>
            <a:pPr marL="171450" indent="-171450">
              <a:buFont typeface="Wingdings" charset="0"/>
              <a:buChar char="à"/>
              <a:defRPr/>
            </a:pPr>
            <a:r>
              <a:rPr lang="en-US" sz="1100" u="sng" dirty="0">
                <a:solidFill>
                  <a:srgbClr val="000000"/>
                </a:solidFill>
                <a:sym typeface="Wingdings" pitchFamily="2" charset="2"/>
              </a:rPr>
              <a:t>Unsought products</a:t>
            </a:r>
            <a:r>
              <a:rPr lang="en-US" sz="1100" dirty="0">
                <a:solidFill>
                  <a:srgbClr val="000000"/>
                </a:solidFill>
                <a:sym typeface="Wingdings" pitchFamily="2" charset="2"/>
              </a:rPr>
              <a:t> need promotion; customers don’t want them yet or don’t know that they can buy them.  </a:t>
            </a:r>
          </a:p>
          <a:p>
            <a:pPr marL="628650" lvl="1" indent="-171450">
              <a:buFont typeface="Arial"/>
              <a:buChar char="•"/>
              <a:defRPr/>
            </a:pPr>
            <a:r>
              <a:rPr lang="en-US" sz="1100" u="sng" dirty="0">
                <a:solidFill>
                  <a:srgbClr val="000000"/>
                </a:solidFill>
              </a:rPr>
              <a:t>New unsought products</a:t>
            </a:r>
            <a:r>
              <a:rPr lang="en-US" sz="1100" dirty="0">
                <a:solidFill>
                  <a:srgbClr val="000000"/>
                </a:solidFill>
              </a:rPr>
              <a:t> represent ideas potential customers don’t know about yet.</a:t>
            </a:r>
          </a:p>
          <a:p>
            <a:pPr marL="457200" lvl="1" indent="0">
              <a:buFont typeface="Arial" pitchFamily="34" charset="0"/>
              <a:buNone/>
              <a:defRPr/>
            </a:pPr>
            <a:r>
              <a:rPr lang="en-US" sz="1100" u="sng" dirty="0">
                <a:solidFill>
                  <a:srgbClr val="000000"/>
                </a:solidFill>
                <a:sym typeface="Wingdings"/>
              </a:rPr>
              <a:t></a:t>
            </a:r>
            <a:r>
              <a:rPr lang="en-US" sz="1100" u="sng" dirty="0">
                <a:solidFill>
                  <a:srgbClr val="000000"/>
                </a:solidFill>
              </a:rPr>
              <a:t>Regularly unsought products</a:t>
            </a:r>
            <a:r>
              <a:rPr lang="en-US" sz="1100" dirty="0">
                <a:solidFill>
                  <a:srgbClr val="000000"/>
                </a:solidFill>
              </a:rPr>
              <a:t> are ones that don’t motivate customers to seek them out, even though they may need them.</a:t>
            </a:r>
          </a:p>
          <a:p>
            <a:pPr marL="457200" lvl="1" indent="0">
              <a:buFont typeface="Arial" pitchFamily="34" charset="0"/>
              <a:buNone/>
              <a:defRPr/>
            </a:pPr>
            <a:endParaRPr lang="en-US" sz="1100" b="1" i="1" dirty="0">
              <a:solidFill>
                <a:srgbClr val="000000"/>
              </a:solidFill>
              <a:sym typeface="Wingdings" pitchFamily="2" charset="2"/>
            </a:endParaRPr>
          </a:p>
          <a:p>
            <a:pPr>
              <a:defRPr/>
            </a:pPr>
            <a:r>
              <a:rPr lang="en-US" sz="1100" b="1" i="1" dirty="0">
                <a:solidFill>
                  <a:srgbClr val="000000"/>
                </a:solidFill>
                <a:sym typeface="Wingdings" pitchFamily="2" charset="2"/>
              </a:rPr>
              <a:t>Discussion Question: Can you provide an example of each product class?</a:t>
            </a:r>
            <a:endParaRPr lang="en-US" sz="1100" i="1" dirty="0">
              <a:solidFill>
                <a:srgbClr val="000000"/>
              </a:solidFill>
              <a:sym typeface="Wingdings" pitchFamily="2" charset="2"/>
            </a:endParaRPr>
          </a:p>
        </p:txBody>
      </p:sp>
      <p:sp>
        <p:nvSpPr>
          <p:cNvPr id="100356" name="Text Box 25"/>
          <p:cNvSpPr txBox="1">
            <a:spLocks noChangeArrowheads="1"/>
          </p:cNvSpPr>
          <p:nvPr/>
        </p:nvSpPr>
        <p:spPr bwMode="auto">
          <a:xfrm>
            <a:off x="4267200" y="400050"/>
            <a:ext cx="2560638" cy="13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olidFill>
                  <a:srgbClr val="000000"/>
                </a:solidFill>
                <a:sym typeface="Wingdings" pitchFamily="2" charset="2"/>
              </a:rPr>
              <a:t> </a:t>
            </a:r>
            <a:r>
              <a:rPr lang="en-US" sz="15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13647422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Slide Image Placeholder 1"/>
          <p:cNvSpPr>
            <a:spLocks noGrp="1" noRot="1" noChangeAspect="1" noTextEdit="1"/>
          </p:cNvSpPr>
          <p:nvPr>
            <p:ph type="sldImg"/>
          </p:nvPr>
        </p:nvSpPr>
        <p:spPr>
          <a:xfrm>
            <a:off x="468313" y="520700"/>
            <a:ext cx="3063875" cy="2298700"/>
          </a:xfrm>
          <a:ln/>
        </p:spPr>
      </p:sp>
      <p:sp>
        <p:nvSpPr>
          <p:cNvPr id="105475"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0"/>
              </a:spcBef>
              <a:defRPr/>
            </a:pPr>
            <a:r>
              <a:rPr lang="en-US" b="1" dirty="0"/>
              <a:t>Summary Overview</a:t>
            </a:r>
          </a:p>
          <a:p>
            <a:pPr>
              <a:spcBef>
                <a:spcPts val="0"/>
              </a:spcBef>
              <a:defRPr/>
            </a:pPr>
            <a:endParaRPr lang="en-US" dirty="0"/>
          </a:p>
          <a:p>
            <a:pPr>
              <a:spcBef>
                <a:spcPts val="0"/>
              </a:spcBef>
              <a:defRPr/>
            </a:pPr>
            <a:r>
              <a:rPr lang="en-US" dirty="0"/>
              <a:t>This next series of slides is adapted from a similar exercise in the no longer produced Learning Aid. Consumer product classes are based on</a:t>
            </a:r>
            <a:r>
              <a:rPr lang="en-US" i="1" dirty="0"/>
              <a:t> the way people think about and buy products. </a:t>
            </a:r>
            <a:r>
              <a:rPr lang="en-US" dirty="0"/>
              <a:t>However, different groups of potential customers may have different needs and buying behavior for the same product. The same product can be placed in two or more product classes—depending on the needs and behavior of target customers. This exercise will give students practice in using consumer product classes. It emphasizes that the product classes only have meaning related to specific target markets.  </a:t>
            </a:r>
          </a:p>
          <a:p>
            <a:pPr>
              <a:spcBef>
                <a:spcPts val="0"/>
              </a:spcBef>
              <a:defRPr/>
            </a:pPr>
            <a:endParaRPr lang="en-US" dirty="0"/>
          </a:p>
          <a:p>
            <a:pPr>
              <a:spcBef>
                <a:spcPts val="0"/>
              </a:spcBef>
              <a:defRPr/>
            </a:pPr>
            <a:r>
              <a:rPr lang="en-US" dirty="0"/>
              <a:t>The slide is set up such that the first click removes some of the alternatives. This could allow the questions to be used with “clickers”—with five alternatives remaining.  </a:t>
            </a:r>
          </a:p>
          <a:p>
            <a:pPr>
              <a:spcBef>
                <a:spcPts val="0"/>
              </a:spcBef>
              <a:defRPr/>
            </a:pPr>
            <a:endParaRPr lang="en-US" dirty="0"/>
          </a:p>
          <a:p>
            <a:pPr>
              <a:spcBef>
                <a:spcPts val="0"/>
              </a:spcBef>
              <a:defRPr/>
            </a:pPr>
            <a:r>
              <a:rPr lang="en-US" dirty="0"/>
              <a:t>Each of the scenarios consider the purchase of a set of towels.  </a:t>
            </a:r>
          </a:p>
          <a:p>
            <a:pPr>
              <a:spcBef>
                <a:spcPts val="0"/>
              </a:spcBef>
              <a:defRPr/>
            </a:pPr>
            <a:endParaRPr lang="en-US" dirty="0"/>
          </a:p>
          <a:p>
            <a:pPr>
              <a:spcBef>
                <a:spcPts val="0"/>
              </a:spcBef>
              <a:defRPr/>
            </a:pPr>
            <a:r>
              <a:rPr lang="en-US" b="1" i="1" dirty="0"/>
              <a:t>Question: Read the scenario above. Which product class best fits this situation?  </a:t>
            </a:r>
          </a:p>
          <a:p>
            <a:pPr>
              <a:spcBef>
                <a:spcPts val="0"/>
              </a:spcBef>
              <a:defRPr/>
            </a:pPr>
            <a:endParaRPr lang="en-US" dirty="0"/>
          </a:p>
          <a:p>
            <a:pPr>
              <a:spcBef>
                <a:spcPts val="0"/>
              </a:spcBef>
              <a:defRPr/>
            </a:pPr>
            <a:r>
              <a:rPr lang="en-US" dirty="0"/>
              <a:t>Answer: Heterogeneous shopping product</a:t>
            </a:r>
          </a:p>
          <a:p>
            <a:pPr>
              <a:spcBef>
                <a:spcPts val="0"/>
              </a:spcBef>
              <a:defRPr/>
            </a:pPr>
            <a:endParaRPr lang="en-US" dirty="0"/>
          </a:p>
          <a:p>
            <a:pPr>
              <a:spcBef>
                <a:spcPts val="0"/>
              </a:spcBef>
              <a:defRPr/>
            </a:pPr>
            <a:r>
              <a:rPr lang="en-US" dirty="0"/>
              <a:t>Reason: </a:t>
            </a:r>
            <a:r>
              <a:rPr lang="en-US" i="1" dirty="0"/>
              <a:t>Customer spends time and effort to compare quality and features, has little concern for brand, and is not too concerned about price as long as it's within her budget.</a:t>
            </a:r>
          </a:p>
          <a:p>
            <a:pPr>
              <a:spcBef>
                <a:spcPts val="0"/>
              </a:spcBef>
              <a:defRPr/>
            </a:pPr>
            <a:endParaRPr lang="en-US" i="1" dirty="0"/>
          </a:p>
          <a:p>
            <a:pPr>
              <a:spcBef>
                <a:spcPts val="0"/>
              </a:spcBef>
              <a:defRPr/>
            </a:pPr>
            <a:r>
              <a:rPr lang="en-US" dirty="0"/>
              <a:t>Related definitions</a:t>
            </a:r>
          </a:p>
          <a:p>
            <a:pPr marL="171450" indent="-171450">
              <a:spcBef>
                <a:spcPts val="0"/>
              </a:spcBef>
              <a:buFont typeface="Arial" pitchFamily="34" charset="0"/>
              <a:buChar char="•"/>
              <a:defRPr/>
            </a:pPr>
            <a:r>
              <a:rPr lang="en-US" u="sng" dirty="0">
                <a:solidFill>
                  <a:srgbClr val="000000"/>
                </a:solidFill>
              </a:rPr>
              <a:t>Shopping products are compared</a:t>
            </a:r>
            <a:r>
              <a:rPr lang="en-US" dirty="0">
                <a:solidFill>
                  <a:srgbClr val="000000"/>
                </a:solidFill>
              </a:rPr>
              <a:t> with competing products.  </a:t>
            </a:r>
          </a:p>
          <a:p>
            <a:pPr marL="171450" indent="-171450">
              <a:spcBef>
                <a:spcPts val="0"/>
              </a:spcBef>
              <a:buFont typeface="Arial" pitchFamily="34" charset="0"/>
              <a:buChar char="•"/>
              <a:defRPr/>
            </a:pPr>
            <a:r>
              <a:rPr lang="en-US" u="sng" dirty="0">
                <a:solidFill>
                  <a:srgbClr val="000000"/>
                </a:solidFill>
              </a:rPr>
              <a:t>Homogeneous shopping products</a:t>
            </a:r>
            <a:r>
              <a:rPr lang="en-US" dirty="0">
                <a:solidFill>
                  <a:srgbClr val="000000"/>
                </a:solidFill>
              </a:rPr>
              <a:t> are ones that the customer sees as basically the same and wants at the lowest price.  </a:t>
            </a:r>
          </a:p>
          <a:p>
            <a:pPr marL="171450" indent="-171450">
              <a:spcBef>
                <a:spcPts val="0"/>
              </a:spcBef>
              <a:buFont typeface="Arial" pitchFamily="34" charset="0"/>
              <a:buChar char="•"/>
              <a:defRPr/>
            </a:pPr>
            <a:r>
              <a:rPr lang="en-US" u="sng" dirty="0">
                <a:solidFill>
                  <a:srgbClr val="000000"/>
                </a:solidFill>
              </a:rPr>
              <a:t>Heterogeneous shopping products</a:t>
            </a:r>
            <a:r>
              <a:rPr lang="en-US" dirty="0">
                <a:solidFill>
                  <a:srgbClr val="000000"/>
                </a:solidFill>
              </a:rPr>
              <a:t> are seen as different in quality and/or suitability.</a:t>
            </a:r>
          </a:p>
        </p:txBody>
      </p:sp>
    </p:spTree>
    <p:extLst>
      <p:ext uri="{BB962C8B-B14F-4D97-AF65-F5344CB8AC3E}">
        <p14:creationId xmlns:p14="http://schemas.microsoft.com/office/powerpoint/2010/main" val="249283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xfrm>
            <a:off x="468313" y="520700"/>
            <a:ext cx="3063875" cy="2298700"/>
          </a:xfrm>
          <a:ln/>
        </p:spPr>
      </p:sp>
      <p:sp>
        <p:nvSpPr>
          <p:cNvPr id="106499" name="Notes Placeholder 2"/>
          <p:cNvSpPr>
            <a:spLocks noGrp="1"/>
          </p:cNvSpPr>
          <p:nvPr>
            <p:ph type="body" idx="1"/>
          </p:nvPr>
        </p:nvSpPr>
        <p:spPr>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ts val="0"/>
              </a:spcBef>
              <a:defRPr/>
            </a:pPr>
            <a:r>
              <a:rPr lang="en-US" b="1" dirty="0"/>
              <a:t>Summary Overview</a:t>
            </a:r>
          </a:p>
          <a:p>
            <a:pPr>
              <a:spcBef>
                <a:spcPts val="0"/>
              </a:spcBef>
              <a:defRPr/>
            </a:pPr>
            <a:endParaRPr lang="en-US" dirty="0"/>
          </a:p>
          <a:p>
            <a:pPr>
              <a:spcBef>
                <a:spcPts val="0"/>
              </a:spcBef>
              <a:defRPr/>
            </a:pPr>
            <a:r>
              <a:rPr lang="en-US" dirty="0"/>
              <a:t>See description of the exercise on the first slide in this series.  </a:t>
            </a:r>
          </a:p>
          <a:p>
            <a:pPr>
              <a:spcBef>
                <a:spcPts val="0"/>
              </a:spcBef>
              <a:defRPr/>
            </a:pPr>
            <a:endParaRPr lang="en-US" dirty="0"/>
          </a:p>
          <a:p>
            <a:pPr>
              <a:spcBef>
                <a:spcPts val="0"/>
              </a:spcBef>
              <a:defRPr/>
            </a:pPr>
            <a:r>
              <a:rPr lang="en-US" dirty="0"/>
              <a:t>The slide is set up such that the first click removes some of the alternatives. This could allow the questions to be used with “clickers”—with five alternatives remaining.  </a:t>
            </a:r>
          </a:p>
          <a:p>
            <a:pPr>
              <a:spcBef>
                <a:spcPts val="0"/>
              </a:spcBef>
              <a:defRPr/>
            </a:pPr>
            <a:endParaRPr lang="en-US" dirty="0"/>
          </a:p>
          <a:p>
            <a:pPr>
              <a:spcBef>
                <a:spcPts val="0"/>
              </a:spcBef>
              <a:defRPr/>
            </a:pPr>
            <a:r>
              <a:rPr lang="en-US" dirty="0"/>
              <a:t>Each of the scenarios consider the purchase of a set of towels.  </a:t>
            </a:r>
          </a:p>
          <a:p>
            <a:pPr>
              <a:spcBef>
                <a:spcPts val="0"/>
              </a:spcBef>
              <a:defRPr/>
            </a:pPr>
            <a:endParaRPr lang="en-US" dirty="0"/>
          </a:p>
          <a:p>
            <a:pPr>
              <a:spcBef>
                <a:spcPts val="0"/>
              </a:spcBef>
              <a:defRPr/>
            </a:pPr>
            <a:r>
              <a:rPr lang="en-US" b="1" i="1" dirty="0"/>
              <a:t>Question: Read the scenario above. Which product class best fits this situation?  </a:t>
            </a:r>
          </a:p>
          <a:p>
            <a:pPr>
              <a:spcBef>
                <a:spcPts val="0"/>
              </a:spcBef>
              <a:defRPr/>
            </a:pPr>
            <a:endParaRPr lang="en-US" dirty="0"/>
          </a:p>
          <a:p>
            <a:pPr>
              <a:spcBef>
                <a:spcPts val="0"/>
              </a:spcBef>
              <a:defRPr/>
            </a:pPr>
            <a:r>
              <a:rPr lang="en-US" dirty="0"/>
              <a:t>Answer: Homogeneous shopping product</a:t>
            </a:r>
          </a:p>
          <a:p>
            <a:pPr>
              <a:spcBef>
                <a:spcPts val="0"/>
              </a:spcBef>
              <a:defRPr/>
            </a:pPr>
            <a:endParaRPr lang="en-US" dirty="0"/>
          </a:p>
          <a:p>
            <a:pPr>
              <a:spcBef>
                <a:spcPts val="0"/>
              </a:spcBef>
              <a:defRPr/>
            </a:pPr>
            <a:r>
              <a:rPr lang="en-US" dirty="0"/>
              <a:t>Reason: </a:t>
            </a:r>
            <a:r>
              <a:rPr lang="en-US" i="1" dirty="0"/>
              <a:t>Customer apparently views all products with the features described in the case as homogeneous commodities—i.e., there is no perceived difference in quality or performance. Demand is very elastic, and the customer is willing to shop for the brand with the lowest price.  </a:t>
            </a:r>
          </a:p>
          <a:p>
            <a:pPr>
              <a:spcBef>
                <a:spcPts val="0"/>
              </a:spcBef>
              <a:defRPr/>
            </a:pPr>
            <a:endParaRPr lang="en-US" i="1" dirty="0"/>
          </a:p>
          <a:p>
            <a:pPr>
              <a:spcBef>
                <a:spcPts val="0"/>
              </a:spcBef>
              <a:defRPr/>
            </a:pPr>
            <a:r>
              <a:rPr lang="en-US" dirty="0"/>
              <a:t>Related definitions:</a:t>
            </a:r>
          </a:p>
          <a:p>
            <a:pPr marL="171450" indent="-171450">
              <a:spcBef>
                <a:spcPts val="0"/>
              </a:spcBef>
              <a:buFont typeface="Arial" pitchFamily="34" charset="0"/>
              <a:buChar char="•"/>
              <a:defRPr/>
            </a:pPr>
            <a:r>
              <a:rPr lang="en-US" u="sng" dirty="0">
                <a:solidFill>
                  <a:srgbClr val="000000"/>
                </a:solidFill>
              </a:rPr>
              <a:t>Shopping products are compared</a:t>
            </a:r>
            <a:r>
              <a:rPr lang="en-US" dirty="0">
                <a:solidFill>
                  <a:srgbClr val="000000"/>
                </a:solidFill>
              </a:rPr>
              <a:t> with competing products.  </a:t>
            </a:r>
          </a:p>
          <a:p>
            <a:pPr marL="171450" indent="-171450">
              <a:spcBef>
                <a:spcPts val="0"/>
              </a:spcBef>
              <a:buFont typeface="Arial" pitchFamily="34" charset="0"/>
              <a:buChar char="•"/>
              <a:defRPr/>
            </a:pPr>
            <a:r>
              <a:rPr lang="en-US" u="sng" dirty="0">
                <a:solidFill>
                  <a:srgbClr val="000000"/>
                </a:solidFill>
              </a:rPr>
              <a:t>Homogeneous shopping products</a:t>
            </a:r>
            <a:r>
              <a:rPr lang="en-US" dirty="0">
                <a:solidFill>
                  <a:srgbClr val="000000"/>
                </a:solidFill>
              </a:rPr>
              <a:t> are ones that the customer sees as basically the same and wants at the lowest price.  </a:t>
            </a:r>
          </a:p>
          <a:p>
            <a:pPr marL="171450" indent="-171450">
              <a:spcBef>
                <a:spcPts val="0"/>
              </a:spcBef>
              <a:buFont typeface="Arial" pitchFamily="34" charset="0"/>
              <a:buChar char="•"/>
              <a:defRPr/>
            </a:pPr>
            <a:r>
              <a:rPr lang="en-US" u="sng" dirty="0">
                <a:solidFill>
                  <a:srgbClr val="000000"/>
                </a:solidFill>
              </a:rPr>
              <a:t>Heterogeneous shopping products</a:t>
            </a:r>
            <a:r>
              <a:rPr lang="en-US" dirty="0">
                <a:solidFill>
                  <a:srgbClr val="000000"/>
                </a:solidFill>
              </a:rPr>
              <a:t> are seen as different in quality and/or suitability.</a:t>
            </a:r>
          </a:p>
        </p:txBody>
      </p:sp>
    </p:spTree>
    <p:extLst>
      <p:ext uri="{BB962C8B-B14F-4D97-AF65-F5344CB8AC3E}">
        <p14:creationId xmlns:p14="http://schemas.microsoft.com/office/powerpoint/2010/main" val="185239304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xfrm>
            <a:off x="468313" y="520700"/>
            <a:ext cx="3063875" cy="2298700"/>
          </a:xfrm>
          <a:ln/>
        </p:spPr>
      </p:sp>
      <p:sp>
        <p:nvSpPr>
          <p:cNvPr id="73731" name="Notes Placeholder 2"/>
          <p:cNvSpPr>
            <a:spLocks noGrp="1"/>
          </p:cNvSpPr>
          <p:nvPr>
            <p:ph type="body" idx="1"/>
          </p:nvPr>
        </p:nvSpPr>
        <p:spPr>
          <a:ln/>
        </p:spPr>
        <p:txBody>
          <a:bodyPr/>
          <a:lstStyle/>
          <a:p>
            <a:pPr>
              <a:spcBef>
                <a:spcPts val="0"/>
              </a:spcBef>
              <a:defRPr/>
            </a:pPr>
            <a:r>
              <a:rPr lang="en-US" b="1" dirty="0"/>
              <a:t>Summary Overview</a:t>
            </a:r>
          </a:p>
          <a:p>
            <a:pPr>
              <a:spcBef>
                <a:spcPts val="0"/>
              </a:spcBef>
              <a:defRPr/>
            </a:pPr>
            <a:endParaRPr lang="en-US" dirty="0"/>
          </a:p>
          <a:p>
            <a:pPr>
              <a:spcBef>
                <a:spcPts val="0"/>
              </a:spcBef>
              <a:defRPr/>
            </a:pPr>
            <a:r>
              <a:rPr lang="en-US" dirty="0"/>
              <a:t>See description of the exercise on the first slide in this series.  </a:t>
            </a:r>
          </a:p>
          <a:p>
            <a:pPr>
              <a:spcBef>
                <a:spcPts val="0"/>
              </a:spcBef>
              <a:defRPr/>
            </a:pPr>
            <a:endParaRPr lang="en-US" dirty="0"/>
          </a:p>
          <a:p>
            <a:pPr>
              <a:spcBef>
                <a:spcPts val="0"/>
              </a:spcBef>
              <a:defRPr/>
            </a:pPr>
            <a:r>
              <a:rPr lang="en-US" dirty="0"/>
              <a:t>The slide is set up such that the first click removes some of the alternatives. This could allow the questions to be used with “clickers”—with five alternatives remaining.  </a:t>
            </a:r>
          </a:p>
          <a:p>
            <a:pPr>
              <a:spcBef>
                <a:spcPts val="0"/>
              </a:spcBef>
              <a:defRPr/>
            </a:pPr>
            <a:endParaRPr lang="en-US" dirty="0"/>
          </a:p>
          <a:p>
            <a:pPr>
              <a:spcBef>
                <a:spcPts val="0"/>
              </a:spcBef>
              <a:defRPr/>
            </a:pPr>
            <a:r>
              <a:rPr lang="en-US" dirty="0"/>
              <a:t>Each of the scenarios consider the purchase of a set of towels.  </a:t>
            </a:r>
          </a:p>
          <a:p>
            <a:pPr>
              <a:spcBef>
                <a:spcPts val="0"/>
              </a:spcBef>
              <a:defRPr/>
            </a:pPr>
            <a:endParaRPr lang="en-US" dirty="0"/>
          </a:p>
          <a:p>
            <a:pPr>
              <a:spcBef>
                <a:spcPts val="0"/>
              </a:spcBef>
              <a:defRPr/>
            </a:pPr>
            <a:r>
              <a:rPr lang="en-US" b="1" i="1" dirty="0"/>
              <a:t>Question: Read the scenario above. Which product class best fits this situation?  </a:t>
            </a:r>
          </a:p>
          <a:p>
            <a:pPr>
              <a:spcBef>
                <a:spcPts val="0"/>
              </a:spcBef>
              <a:defRPr/>
            </a:pPr>
            <a:endParaRPr lang="en-US" dirty="0"/>
          </a:p>
          <a:p>
            <a:pPr>
              <a:spcBef>
                <a:spcPts val="0"/>
              </a:spcBef>
              <a:defRPr/>
            </a:pPr>
            <a:r>
              <a:rPr lang="en-US" dirty="0"/>
              <a:t>Answer: Specialty product</a:t>
            </a:r>
          </a:p>
          <a:p>
            <a:pPr>
              <a:spcBef>
                <a:spcPts val="0"/>
              </a:spcBef>
              <a:defRPr/>
            </a:pPr>
            <a:endParaRPr lang="en-US" dirty="0"/>
          </a:p>
          <a:p>
            <a:pPr>
              <a:spcBef>
                <a:spcPts val="0"/>
              </a:spcBef>
              <a:defRPr/>
            </a:pPr>
            <a:r>
              <a:rPr lang="en-US" dirty="0"/>
              <a:t>Reason: </a:t>
            </a:r>
            <a:r>
              <a:rPr lang="en-US" i="1" dirty="0"/>
              <a:t>Customer displays brand insistence and a willingness to spend considerable time and effort searching for the product. Price is not critical, and customer will not accept substitutes.  </a:t>
            </a:r>
          </a:p>
          <a:p>
            <a:pPr>
              <a:spcBef>
                <a:spcPts val="0"/>
              </a:spcBef>
              <a:defRPr/>
            </a:pPr>
            <a:endParaRPr lang="en-US" u="sng" dirty="0">
              <a:solidFill>
                <a:srgbClr val="000000"/>
              </a:solidFill>
            </a:endParaRPr>
          </a:p>
          <a:p>
            <a:pPr>
              <a:spcBef>
                <a:spcPts val="0"/>
              </a:spcBef>
              <a:defRPr/>
            </a:pPr>
            <a:r>
              <a:rPr lang="en-US" dirty="0">
                <a:solidFill>
                  <a:srgbClr val="000000"/>
                </a:solidFill>
              </a:rPr>
              <a:t>Related definitions:</a:t>
            </a:r>
          </a:p>
          <a:p>
            <a:pPr marL="171450" indent="-171450">
              <a:spcBef>
                <a:spcPts val="0"/>
              </a:spcBef>
              <a:buFont typeface="Arial" pitchFamily="34" charset="0"/>
              <a:buChar char="•"/>
              <a:defRPr/>
            </a:pPr>
            <a:r>
              <a:rPr lang="en-US" u="sng" dirty="0">
                <a:solidFill>
                  <a:srgbClr val="000000"/>
                </a:solidFill>
              </a:rPr>
              <a:t>Specialty products</a:t>
            </a:r>
            <a:r>
              <a:rPr lang="en-US" dirty="0">
                <a:solidFill>
                  <a:srgbClr val="000000"/>
                </a:solidFill>
              </a:rPr>
              <a:t> are ones that the consumer really wants, because there are </a:t>
            </a:r>
            <a:r>
              <a:rPr lang="en-US" u="sng" dirty="0">
                <a:solidFill>
                  <a:srgbClr val="000000"/>
                </a:solidFill>
              </a:rPr>
              <a:t>no acceptable substitutes</a:t>
            </a:r>
            <a:r>
              <a:rPr lang="en-US" dirty="0">
                <a:solidFill>
                  <a:srgbClr val="000000"/>
                </a:solidFill>
              </a:rPr>
              <a:t>. They are characterized by the consumer’s willingness to search.</a:t>
            </a:r>
          </a:p>
        </p:txBody>
      </p:sp>
    </p:spTree>
    <p:extLst>
      <p:ext uri="{BB962C8B-B14F-4D97-AF65-F5344CB8AC3E}">
        <p14:creationId xmlns:p14="http://schemas.microsoft.com/office/powerpoint/2010/main" val="93895665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xfrm>
            <a:off x="468313" y="520700"/>
            <a:ext cx="3063875" cy="2298700"/>
          </a:xfrm>
          <a:ln/>
        </p:spPr>
      </p:sp>
      <p:sp>
        <p:nvSpPr>
          <p:cNvPr id="74755" name="Notes Placeholder 2"/>
          <p:cNvSpPr>
            <a:spLocks noGrp="1"/>
          </p:cNvSpPr>
          <p:nvPr>
            <p:ph type="body" idx="1"/>
          </p:nvPr>
        </p:nvSpPr>
        <p:spPr>
          <a:ln/>
        </p:spPr>
        <p:txBody>
          <a:bodyPr/>
          <a:lstStyle/>
          <a:p>
            <a:pPr>
              <a:spcBef>
                <a:spcPts val="0"/>
              </a:spcBef>
              <a:defRPr/>
            </a:pPr>
            <a:r>
              <a:rPr lang="en-US" b="1" dirty="0"/>
              <a:t>Summary Overview</a:t>
            </a:r>
          </a:p>
          <a:p>
            <a:pPr>
              <a:spcBef>
                <a:spcPts val="0"/>
              </a:spcBef>
              <a:defRPr/>
            </a:pPr>
            <a:endParaRPr lang="en-US" dirty="0"/>
          </a:p>
          <a:p>
            <a:pPr>
              <a:spcBef>
                <a:spcPts val="0"/>
              </a:spcBef>
              <a:defRPr/>
            </a:pPr>
            <a:r>
              <a:rPr lang="en-US" dirty="0"/>
              <a:t>See description of the exercise on the first slide in this series.  </a:t>
            </a:r>
          </a:p>
          <a:p>
            <a:pPr>
              <a:spcBef>
                <a:spcPts val="0"/>
              </a:spcBef>
              <a:defRPr/>
            </a:pPr>
            <a:endParaRPr lang="en-US" dirty="0"/>
          </a:p>
          <a:p>
            <a:pPr>
              <a:spcBef>
                <a:spcPts val="0"/>
              </a:spcBef>
              <a:defRPr/>
            </a:pPr>
            <a:r>
              <a:rPr lang="en-US" dirty="0"/>
              <a:t>The slide is set up such that the first click removes some of the alternatives. This could allow the questions to be used with “clickers”—with five alternatives remaining.  </a:t>
            </a:r>
          </a:p>
          <a:p>
            <a:pPr>
              <a:spcBef>
                <a:spcPts val="0"/>
              </a:spcBef>
              <a:defRPr/>
            </a:pPr>
            <a:endParaRPr lang="en-US" dirty="0"/>
          </a:p>
          <a:p>
            <a:pPr>
              <a:spcBef>
                <a:spcPts val="0"/>
              </a:spcBef>
              <a:defRPr/>
            </a:pPr>
            <a:r>
              <a:rPr lang="en-US" dirty="0"/>
              <a:t>Each of the scenarios consider the purchase of a set of towels.  </a:t>
            </a:r>
          </a:p>
          <a:p>
            <a:pPr>
              <a:spcBef>
                <a:spcPts val="0"/>
              </a:spcBef>
              <a:defRPr/>
            </a:pPr>
            <a:endParaRPr lang="en-US" dirty="0"/>
          </a:p>
          <a:p>
            <a:pPr>
              <a:spcBef>
                <a:spcPts val="0"/>
              </a:spcBef>
              <a:defRPr/>
            </a:pPr>
            <a:r>
              <a:rPr lang="en-US" b="1" i="1" dirty="0"/>
              <a:t>Question: Read the scenario above. Which product class best fits this situation?  </a:t>
            </a:r>
          </a:p>
          <a:p>
            <a:pPr>
              <a:spcBef>
                <a:spcPts val="0"/>
              </a:spcBef>
              <a:defRPr/>
            </a:pPr>
            <a:endParaRPr lang="en-US" dirty="0"/>
          </a:p>
          <a:p>
            <a:pPr>
              <a:spcBef>
                <a:spcPts val="0"/>
              </a:spcBef>
              <a:defRPr/>
            </a:pPr>
            <a:r>
              <a:rPr lang="en-US" dirty="0"/>
              <a:t>Answer: Emergency convenience product</a:t>
            </a:r>
          </a:p>
          <a:p>
            <a:pPr>
              <a:spcBef>
                <a:spcPts val="0"/>
              </a:spcBef>
              <a:defRPr/>
            </a:pPr>
            <a:endParaRPr lang="en-US" dirty="0"/>
          </a:p>
          <a:p>
            <a:pPr>
              <a:spcBef>
                <a:spcPts val="0"/>
              </a:spcBef>
              <a:defRPr/>
            </a:pPr>
            <a:r>
              <a:rPr lang="en-US" dirty="0"/>
              <a:t>Reason: </a:t>
            </a:r>
            <a:r>
              <a:rPr lang="en-US" i="1" dirty="0"/>
              <a:t>Customer has immediate need for product: price, and perhaps even quality, are of small concern. Demand is inelastic and place is important.  </a:t>
            </a:r>
          </a:p>
          <a:p>
            <a:pPr>
              <a:spcBef>
                <a:spcPts val="0"/>
              </a:spcBef>
              <a:defRPr/>
            </a:pPr>
            <a:endParaRPr lang="en-US" dirty="0"/>
          </a:p>
          <a:p>
            <a:pPr>
              <a:spcBef>
                <a:spcPts val="0"/>
              </a:spcBef>
              <a:defRPr/>
            </a:pPr>
            <a:r>
              <a:rPr lang="en-US" dirty="0"/>
              <a:t>Relevant definitions:</a:t>
            </a:r>
          </a:p>
          <a:p>
            <a:pPr>
              <a:spcBef>
                <a:spcPts val="0"/>
              </a:spcBef>
              <a:defRPr/>
            </a:pPr>
            <a:endParaRPr lang="en-US" u="sng" dirty="0">
              <a:solidFill>
                <a:srgbClr val="000000"/>
              </a:solidFill>
            </a:endParaRPr>
          </a:p>
          <a:p>
            <a:pPr marL="171450" indent="-171450">
              <a:spcBef>
                <a:spcPts val="0"/>
              </a:spcBef>
              <a:buFont typeface="Arial" pitchFamily="34" charset="0"/>
              <a:buChar char="•"/>
              <a:defRPr/>
            </a:pPr>
            <a:r>
              <a:rPr lang="en-US" u="sng" dirty="0">
                <a:solidFill>
                  <a:srgbClr val="000000"/>
                </a:solidFill>
              </a:rPr>
              <a:t>Emergency products</a:t>
            </a:r>
            <a:r>
              <a:rPr lang="en-US" dirty="0">
                <a:solidFill>
                  <a:srgbClr val="000000"/>
                </a:solidFill>
              </a:rPr>
              <a:t> are purchased immediately when the need is great. Consumers don’t shop around for these products or ask how much they cost.</a:t>
            </a:r>
          </a:p>
        </p:txBody>
      </p:sp>
    </p:spTree>
    <p:extLst>
      <p:ext uri="{BB962C8B-B14F-4D97-AF65-F5344CB8AC3E}">
        <p14:creationId xmlns:p14="http://schemas.microsoft.com/office/powerpoint/2010/main" val="6398007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xfrm>
            <a:off x="468313" y="520700"/>
            <a:ext cx="3063875" cy="2298700"/>
          </a:xfrm>
          <a:ln/>
        </p:spPr>
      </p:sp>
      <p:sp>
        <p:nvSpPr>
          <p:cNvPr id="76803" name="Notes Placeholder 2"/>
          <p:cNvSpPr>
            <a:spLocks noGrp="1"/>
          </p:cNvSpPr>
          <p:nvPr>
            <p:ph type="body" idx="1"/>
          </p:nvPr>
        </p:nvSpPr>
        <p:spPr>
          <a:ln/>
        </p:spPr>
        <p:txBody>
          <a:bodyPr/>
          <a:lstStyle/>
          <a:p>
            <a:pPr>
              <a:spcBef>
                <a:spcPts val="0"/>
              </a:spcBef>
              <a:defRPr/>
            </a:pPr>
            <a:r>
              <a:rPr lang="en-US" b="1" dirty="0"/>
              <a:t>Summary Overview</a:t>
            </a:r>
          </a:p>
          <a:p>
            <a:pPr>
              <a:spcBef>
                <a:spcPts val="0"/>
              </a:spcBef>
              <a:defRPr/>
            </a:pPr>
            <a:endParaRPr lang="en-US" dirty="0"/>
          </a:p>
          <a:p>
            <a:pPr>
              <a:spcBef>
                <a:spcPts val="0"/>
              </a:spcBef>
              <a:defRPr/>
            </a:pPr>
            <a:r>
              <a:rPr lang="en-US" dirty="0"/>
              <a:t>See description of the exercise on the first slide in this series.  </a:t>
            </a:r>
          </a:p>
          <a:p>
            <a:pPr>
              <a:spcBef>
                <a:spcPts val="0"/>
              </a:spcBef>
              <a:defRPr/>
            </a:pPr>
            <a:endParaRPr lang="en-US" dirty="0"/>
          </a:p>
          <a:p>
            <a:pPr>
              <a:spcBef>
                <a:spcPts val="0"/>
              </a:spcBef>
              <a:defRPr/>
            </a:pPr>
            <a:r>
              <a:rPr lang="en-US" dirty="0"/>
              <a:t>The slide is set up such that the first click removes some of the alternatives. This could allow the questions to be used with “clickers”—with five alternatives remaining.  </a:t>
            </a:r>
          </a:p>
          <a:p>
            <a:pPr>
              <a:spcBef>
                <a:spcPts val="0"/>
              </a:spcBef>
              <a:defRPr/>
            </a:pPr>
            <a:endParaRPr lang="en-US" dirty="0"/>
          </a:p>
          <a:p>
            <a:pPr>
              <a:spcBef>
                <a:spcPts val="0"/>
              </a:spcBef>
              <a:defRPr/>
            </a:pPr>
            <a:r>
              <a:rPr lang="en-US" dirty="0"/>
              <a:t>Each of the scenarios consider the purchase of a set of towels.  </a:t>
            </a:r>
          </a:p>
          <a:p>
            <a:pPr>
              <a:spcBef>
                <a:spcPts val="0"/>
              </a:spcBef>
              <a:defRPr/>
            </a:pPr>
            <a:endParaRPr lang="en-US" dirty="0"/>
          </a:p>
          <a:p>
            <a:pPr>
              <a:spcBef>
                <a:spcPts val="0"/>
              </a:spcBef>
              <a:defRPr/>
            </a:pPr>
            <a:r>
              <a:rPr lang="en-US" b="1" i="1" dirty="0"/>
              <a:t>Question: Read the scenario above. Which product class best fits this situation?  </a:t>
            </a:r>
          </a:p>
          <a:p>
            <a:pPr>
              <a:spcBef>
                <a:spcPts val="0"/>
              </a:spcBef>
              <a:defRPr/>
            </a:pPr>
            <a:endParaRPr lang="en-US" dirty="0"/>
          </a:p>
          <a:p>
            <a:pPr>
              <a:spcBef>
                <a:spcPts val="0"/>
              </a:spcBef>
              <a:defRPr/>
            </a:pPr>
            <a:r>
              <a:rPr lang="en-US" dirty="0"/>
              <a:t>Answer: Impulse convenience products</a:t>
            </a:r>
          </a:p>
          <a:p>
            <a:pPr>
              <a:spcBef>
                <a:spcPts val="0"/>
              </a:spcBef>
              <a:defRPr/>
            </a:pPr>
            <a:endParaRPr lang="en-US" dirty="0"/>
          </a:p>
          <a:p>
            <a:pPr>
              <a:spcBef>
                <a:spcPts val="0"/>
              </a:spcBef>
              <a:defRPr/>
            </a:pPr>
            <a:r>
              <a:rPr lang="en-US" dirty="0"/>
              <a:t>Reason: Customer has decided to buy on sight--an unplanned purchase. She is unwilling to search for a better buy. Place and price are important, as is advertising in this case.  </a:t>
            </a:r>
          </a:p>
          <a:p>
            <a:pPr>
              <a:spcBef>
                <a:spcPts val="0"/>
              </a:spcBef>
              <a:defRPr/>
            </a:pPr>
            <a:endParaRPr lang="en-US" dirty="0"/>
          </a:p>
          <a:p>
            <a:pPr>
              <a:spcBef>
                <a:spcPts val="0"/>
              </a:spcBef>
              <a:defRPr/>
            </a:pPr>
            <a:r>
              <a:rPr lang="en-US" dirty="0"/>
              <a:t>Relevant definition:</a:t>
            </a:r>
          </a:p>
          <a:p>
            <a:pPr marL="171450" indent="-171450">
              <a:spcBef>
                <a:spcPts val="0"/>
              </a:spcBef>
              <a:buFont typeface="Arial" pitchFamily="34" charset="0"/>
              <a:buChar char="•"/>
              <a:defRPr/>
            </a:pPr>
            <a:r>
              <a:rPr lang="en-US" u="sng" dirty="0">
                <a:solidFill>
                  <a:srgbClr val="000000"/>
                </a:solidFill>
              </a:rPr>
              <a:t>Impulse products</a:t>
            </a:r>
            <a:r>
              <a:rPr lang="en-US" dirty="0">
                <a:solidFill>
                  <a:srgbClr val="000000"/>
                </a:solidFill>
              </a:rPr>
              <a:t> are bought quickly, as unplanned purchases, because of a strongly felt need. They may be strongly affected by the immediate situation.</a:t>
            </a:r>
          </a:p>
          <a:p>
            <a:pPr>
              <a:defRPr/>
            </a:pPr>
            <a:endParaRPr lang="en-US" dirty="0"/>
          </a:p>
        </p:txBody>
      </p:sp>
    </p:spTree>
    <p:extLst>
      <p:ext uri="{BB962C8B-B14F-4D97-AF65-F5344CB8AC3E}">
        <p14:creationId xmlns:p14="http://schemas.microsoft.com/office/powerpoint/2010/main" val="158533056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2"/>
          <p:cNvSpPr>
            <a:spLocks noGrp="1" noRot="1" noChangeAspect="1" noChangeArrowheads="1" noTextEdit="1"/>
          </p:cNvSpPr>
          <p:nvPr>
            <p:ph type="sldImg"/>
          </p:nvPr>
        </p:nvSpPr>
        <p:spPr>
          <a:xfrm>
            <a:off x="503238" y="539750"/>
            <a:ext cx="3162300" cy="2373313"/>
          </a:xfrm>
          <a:ln/>
        </p:spPr>
      </p:sp>
      <p:sp>
        <p:nvSpPr>
          <p:cNvPr id="108547" name="Rectangle 3"/>
          <p:cNvSpPr>
            <a:spLocks noGrp="1" noChangeArrowheads="1"/>
          </p:cNvSpPr>
          <p:nvPr>
            <p:ph type="body" idx="1"/>
          </p:nvPr>
        </p:nvSpPr>
        <p:spPr>
          <a:xfrm>
            <a:off x="192024" y="3127248"/>
            <a:ext cx="6510528" cy="5660136"/>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b="1" i="1" dirty="0">
                <a:solidFill>
                  <a:srgbClr val="000000"/>
                </a:solidFill>
                <a:sym typeface="Wingdings" pitchFamily="2" charset="2"/>
              </a:rPr>
              <a:t>Checking Your Knowledge</a:t>
            </a:r>
          </a:p>
          <a:p>
            <a:r>
              <a:rPr lang="en-US" b="1" dirty="0">
                <a:solidFill>
                  <a:srgbClr val="000000"/>
                </a:solidFill>
                <a:sym typeface="Wingdings" pitchFamily="2" charset="2"/>
              </a:rPr>
              <a:t>Answer: D</a:t>
            </a:r>
          </a:p>
          <a:p>
            <a:r>
              <a:rPr lang="en-US" b="1" dirty="0">
                <a:solidFill>
                  <a:srgbClr val="000000"/>
                </a:solidFill>
                <a:sym typeface="Wingdings" pitchFamily="2" charset="2"/>
              </a:rPr>
              <a:t>Feedback: </a:t>
            </a:r>
            <a:r>
              <a:rPr lang="en-US" dirty="0">
                <a:solidFill>
                  <a:srgbClr val="000000"/>
                </a:solidFill>
                <a:sym typeface="Wingdings" pitchFamily="2" charset="2"/>
              </a:rPr>
              <a:t>Homogeneous shopping products are products the customer sees as basically the same and wants at the lowest price. In the above question, Jack sees all the brands as the same and selects the store brand based on the price. The best answer selection for this question is D.</a:t>
            </a:r>
          </a:p>
          <a:p>
            <a:endParaRPr lang="en-US" b="1" dirty="0">
              <a:solidFill>
                <a:srgbClr val="000000"/>
              </a:solidFill>
              <a:sym typeface="Wingdings" pitchFamily="2" charset="2"/>
            </a:endParaRPr>
          </a:p>
        </p:txBody>
      </p:sp>
    </p:spTree>
    <p:extLst>
      <p:ext uri="{BB962C8B-B14F-4D97-AF65-F5344CB8AC3E}">
        <p14:creationId xmlns:p14="http://schemas.microsoft.com/office/powerpoint/2010/main" val="8385266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defRPr/>
            </a:pPr>
            <a:r>
              <a:rPr lang="en-US" dirty="0">
                <a:solidFill>
                  <a:srgbClr val="000000"/>
                </a:solidFill>
                <a:sym typeface="Wingdings" pitchFamily="2" charset="2"/>
              </a:rPr>
              <a:t>Many factors affect strategy planning for business products.</a:t>
            </a:r>
            <a:r>
              <a:rPr lang="en-US" b="1" dirty="0">
                <a:solidFill>
                  <a:srgbClr val="000000"/>
                </a:solidFill>
                <a:sym typeface="Wingdings" pitchFamily="2" charset="2"/>
              </a:rPr>
              <a:t> </a:t>
            </a:r>
          </a:p>
          <a:p>
            <a:pPr>
              <a:defRPr/>
            </a:pPr>
            <a:endParaRPr lang="en-US" b="1"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buFont typeface="Arial" pitchFamily="34" charset="0"/>
              <a:buChar char="•"/>
              <a:defRPr/>
            </a:pPr>
            <a:r>
              <a:rPr lang="en-US" u="sng" dirty="0">
                <a:solidFill>
                  <a:srgbClr val="000000"/>
                </a:solidFill>
                <a:sym typeface="Wingdings" pitchFamily="2" charset="2"/>
              </a:rPr>
              <a:t>Derived demand</a:t>
            </a:r>
            <a:r>
              <a:rPr lang="en-US" dirty="0">
                <a:solidFill>
                  <a:srgbClr val="000000"/>
                </a:solidFill>
                <a:sym typeface="Wingdings" pitchFamily="2" charset="2"/>
              </a:rPr>
              <a:t> means that the demand for business products derives from the demand for the final consumer products they are used to make.</a:t>
            </a:r>
          </a:p>
          <a:p>
            <a:pPr>
              <a:defRPr/>
            </a:pPr>
            <a:endParaRPr lang="en-US" dirty="0">
              <a:solidFill>
                <a:srgbClr val="000000"/>
              </a:solidFill>
              <a:sym typeface="Wingdings" pitchFamily="2" charset="2"/>
            </a:endParaRPr>
          </a:p>
          <a:p>
            <a:pPr>
              <a:defRPr/>
            </a:pPr>
            <a:r>
              <a:rPr lang="en-US" b="1" i="1" dirty="0">
                <a:solidFill>
                  <a:srgbClr val="000000"/>
                </a:solidFill>
                <a:sym typeface="Wingdings" pitchFamily="2" charset="2"/>
              </a:rPr>
              <a:t>Discussion Question: How might one derive an estimate of the demand for steel?</a:t>
            </a:r>
          </a:p>
          <a:p>
            <a:pPr>
              <a:defRPr/>
            </a:pPr>
            <a:r>
              <a:rPr lang="en-US" b="1" i="1" dirty="0">
                <a:solidFill>
                  <a:srgbClr val="000000"/>
                </a:solidFill>
                <a:sym typeface="Wingdings" pitchFamily="2" charset="2"/>
              </a:rPr>
              <a:t>  </a:t>
            </a:r>
          </a:p>
          <a:p>
            <a:pPr marL="0" indent="0">
              <a:buFont typeface="Arial" pitchFamily="34" charset="0"/>
              <a:buNone/>
              <a:defRPr/>
            </a:pPr>
            <a:r>
              <a:rPr lang="en-US" dirty="0">
                <a:solidFill>
                  <a:srgbClr val="000000"/>
                </a:solidFill>
                <a:sym typeface="Wingdings"/>
              </a:rPr>
              <a:t> </a:t>
            </a:r>
            <a:r>
              <a:rPr lang="en-US" dirty="0">
                <a:solidFill>
                  <a:srgbClr val="000000"/>
                </a:solidFill>
                <a:sym typeface="Wingdings" pitchFamily="2" charset="2"/>
              </a:rPr>
              <a:t>Total </a:t>
            </a:r>
            <a:r>
              <a:rPr lang="en-US" u="sng" dirty="0">
                <a:solidFill>
                  <a:srgbClr val="000000"/>
                </a:solidFill>
                <a:sym typeface="Wingdings" pitchFamily="2" charset="2"/>
              </a:rPr>
              <a:t>industry demand</a:t>
            </a:r>
            <a:r>
              <a:rPr lang="en-US" u="none" dirty="0">
                <a:solidFill>
                  <a:srgbClr val="000000"/>
                </a:solidFill>
                <a:sym typeface="Wingdings" pitchFamily="2" charset="2"/>
              </a:rPr>
              <a:t> </a:t>
            </a:r>
            <a:r>
              <a:rPr lang="en-US" dirty="0"/>
              <a:t>for business products is inelastic</a:t>
            </a:r>
            <a:r>
              <a:rPr lang="en-US" dirty="0">
                <a:solidFill>
                  <a:srgbClr val="000000"/>
                </a:solidFill>
                <a:sym typeface="Wingdings" pitchFamily="2" charset="2"/>
              </a:rPr>
              <a:t>—a change in price doesn’t have much effect on the quantity ordered.</a:t>
            </a:r>
            <a:r>
              <a:rPr lang="en-US" b="1" dirty="0">
                <a:solidFill>
                  <a:srgbClr val="000000"/>
                </a:solidFill>
                <a:sym typeface="Wingdings" pitchFamily="2" charset="2"/>
              </a:rPr>
              <a:t> </a:t>
            </a:r>
          </a:p>
          <a:p>
            <a:pPr marL="628650" lvl="1" indent="-171450">
              <a:buFont typeface="Arial" pitchFamily="34" charset="0"/>
              <a:buChar char="•"/>
              <a:defRPr/>
            </a:pPr>
            <a:r>
              <a:rPr lang="en-US" dirty="0">
                <a:solidFill>
                  <a:srgbClr val="000000"/>
                </a:solidFill>
              </a:rPr>
              <a:t>As a result, </a:t>
            </a:r>
            <a:r>
              <a:rPr lang="en-US" u="sng" dirty="0">
                <a:solidFill>
                  <a:srgbClr val="000000"/>
                </a:solidFill>
              </a:rPr>
              <a:t>price increases might not reduce the quantity purchased</a:t>
            </a:r>
            <a:r>
              <a:rPr lang="en-US" dirty="0">
                <a:solidFill>
                  <a:srgbClr val="000000"/>
                </a:solidFill>
              </a:rPr>
              <a:t>. </a:t>
            </a:r>
          </a:p>
          <a:p>
            <a:pPr marL="171450" indent="-171450">
              <a:buFont typeface="Arial" pitchFamily="34" charset="0"/>
              <a:buChar char="•"/>
              <a:defRPr/>
            </a:pPr>
            <a:r>
              <a:rPr lang="en-US" dirty="0">
                <a:solidFill>
                  <a:srgbClr val="000000"/>
                </a:solidFill>
                <a:sym typeface="Wingdings" pitchFamily="2" charset="2"/>
              </a:rPr>
              <a:t>However, the demand facing individual business suppliers may be extremely elastic—a situation approaching pure competition. </a:t>
            </a:r>
          </a:p>
          <a:p>
            <a:pPr marL="0" indent="0">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Tax treatments affect buying, too</a:t>
            </a:r>
            <a:r>
              <a:rPr lang="en-US" dirty="0">
                <a:solidFill>
                  <a:srgbClr val="000000"/>
                </a:solidFill>
                <a:sym typeface="Wingdings" pitchFamily="2" charset="2"/>
              </a:rPr>
              <a:t>. </a:t>
            </a:r>
          </a:p>
          <a:p>
            <a:pPr marL="628650" lvl="1" indent="-171450">
              <a:buFont typeface="Arial" pitchFamily="34" charset="0"/>
              <a:buChar char="•"/>
              <a:defRPr/>
            </a:pPr>
            <a:r>
              <a:rPr lang="en-US" dirty="0"/>
              <a:t>An </a:t>
            </a:r>
            <a:r>
              <a:rPr lang="en-US" u="sng" dirty="0"/>
              <a:t>expense item</a:t>
            </a:r>
            <a:r>
              <a:rPr lang="en-US" dirty="0"/>
              <a:t> is a product whose total cost is treated as a business expense in the year it’s purchased. </a:t>
            </a:r>
          </a:p>
          <a:p>
            <a:pPr marL="628650" lvl="1" indent="-171450">
              <a:buFont typeface="Arial" pitchFamily="34" charset="0"/>
              <a:buChar char="•"/>
              <a:defRPr/>
            </a:pPr>
            <a:r>
              <a:rPr lang="en-US" dirty="0"/>
              <a:t>A </a:t>
            </a:r>
            <a:r>
              <a:rPr lang="en-US" u="sng" dirty="0"/>
              <a:t>capital item</a:t>
            </a:r>
            <a:r>
              <a:rPr lang="en-US" dirty="0"/>
              <a:t> is a long-lasting product that can be used and depreciated for many years</a:t>
            </a:r>
            <a:r>
              <a:rPr lang="en-US" dirty="0">
                <a:solidFill>
                  <a:srgbClr val="000000"/>
                </a:solidFill>
              </a:rPr>
              <a:t>. </a:t>
            </a:r>
          </a:p>
          <a:p>
            <a:pPr marL="1085850" lvl="2" indent="-171450">
              <a:buFont typeface="Arial" pitchFamily="34" charset="0"/>
              <a:buChar char="•"/>
              <a:defRPr/>
            </a:pPr>
            <a:r>
              <a:rPr lang="en-US" dirty="0">
                <a:solidFill>
                  <a:srgbClr val="000000"/>
                </a:solidFill>
              </a:rPr>
              <a:t>Customers pay for the capital item in the year it is purchased, but for tax purposes, the cost is spread over several years, reducing the cash available for other purchases.</a:t>
            </a:r>
            <a:endParaRPr lang="en-US" u="sng" dirty="0">
              <a:solidFill>
                <a:srgbClr val="000000"/>
              </a:solidFill>
            </a:endParaRPr>
          </a:p>
        </p:txBody>
      </p:sp>
      <p:sp>
        <p:nvSpPr>
          <p:cNvPr id="109572" name="Text Box 25"/>
          <p:cNvSpPr txBox="1">
            <a:spLocks noChangeArrowheads="1"/>
          </p:cNvSpPr>
          <p:nvPr/>
        </p:nvSpPr>
        <p:spPr bwMode="auto">
          <a:xfrm>
            <a:off x="4191000" y="400050"/>
            <a:ext cx="2636838" cy="13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olidFill>
                  <a:srgbClr val="000000"/>
                </a:solidFill>
                <a:sym typeface="Wingdings" pitchFamily="2" charset="2"/>
              </a:rPr>
              <a:t> </a:t>
            </a:r>
            <a:r>
              <a:rPr lang="en-US" sz="15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3338838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Rot="1" noChangeAspect="1" noChangeArrowheads="1" noTextEdit="1"/>
          </p:cNvSpPr>
          <p:nvPr>
            <p:ph type="sldImg"/>
          </p:nvPr>
        </p:nvSpPr>
        <p:spPr>
          <a:xfrm>
            <a:off x="522288" y="549275"/>
            <a:ext cx="3216275" cy="2413000"/>
          </a:xfrm>
          <a:ln/>
        </p:spPr>
      </p:sp>
      <p:sp>
        <p:nvSpPr>
          <p:cNvPr id="23556" name="Rectangle 3"/>
          <p:cNvSpPr>
            <a:spLocks noGrp="1" noChangeArrowheads="1"/>
          </p:cNvSpPr>
          <p:nvPr>
            <p:ph type="body" idx="1"/>
          </p:nvPr>
        </p:nvSpPr>
        <p:spPr/>
        <p:txBody>
          <a:bodyPr/>
          <a:lstStyle/>
          <a:p>
            <a:pPr>
              <a:defRPr/>
            </a:pPr>
            <a:r>
              <a:rPr lang="en-US" b="1" dirty="0">
                <a:solidFill>
                  <a:srgbClr val="000000"/>
                </a:solidFill>
                <a:sym typeface="Wingdings" pitchFamily="2" charset="2"/>
              </a:rPr>
              <a:t>Summary Overview</a:t>
            </a:r>
          </a:p>
          <a:p>
            <a:pPr>
              <a:spcBef>
                <a:spcPct val="25000"/>
              </a:spcBef>
              <a:defRPr/>
            </a:pPr>
            <a:r>
              <a:rPr lang="en-US" dirty="0">
                <a:solidFill>
                  <a:srgbClr val="000000"/>
                </a:solidFill>
                <a:sym typeface="Wingdings" pitchFamily="2" charset="2"/>
              </a:rPr>
              <a:t>Business product classes are based on how buyers see products and their uses.</a:t>
            </a:r>
          </a:p>
          <a:p>
            <a:pPr>
              <a:spcBef>
                <a:spcPct val="25000"/>
              </a:spcBef>
              <a:defRPr/>
            </a:pPr>
            <a:endParaRPr lang="en-US" dirty="0">
              <a:solidFill>
                <a:srgbClr val="000000"/>
              </a:solidFill>
              <a:sym typeface="Wingdings" pitchFamily="2" charset="2"/>
            </a:endParaRPr>
          </a:p>
          <a:p>
            <a:pPr>
              <a:defRPr/>
            </a:pPr>
            <a:r>
              <a:rPr lang="en-US" b="1" dirty="0">
                <a:solidFill>
                  <a:srgbClr val="000000"/>
                </a:solidFill>
                <a:sym typeface="Wingdings" pitchFamily="2" charset="2"/>
              </a:rPr>
              <a:t>Key Issues</a:t>
            </a:r>
          </a:p>
          <a:p>
            <a:pPr marL="171450" indent="-171450">
              <a:spcBef>
                <a:spcPct val="25000"/>
              </a:spcBef>
              <a:buFont typeface="Arial" pitchFamily="34" charset="0"/>
              <a:buChar char="•"/>
              <a:defRPr/>
            </a:pPr>
            <a:r>
              <a:rPr lang="en-US" u="sng" dirty="0">
                <a:solidFill>
                  <a:srgbClr val="000000"/>
                </a:solidFill>
                <a:sym typeface="Wingdings" pitchFamily="2" charset="2"/>
              </a:rPr>
              <a:t>Installations</a:t>
            </a:r>
            <a:r>
              <a:rPr lang="en-US" dirty="0">
                <a:solidFill>
                  <a:srgbClr val="000000"/>
                </a:solidFill>
                <a:sym typeface="Wingdings" pitchFamily="2" charset="2"/>
              </a:rPr>
              <a:t> are important capital items. One-of-a-kind installations such as office buildings and custom-made equipment require special negotiations for each sale. </a:t>
            </a:r>
            <a:r>
              <a:rPr lang="en-US" u="sng" dirty="0">
                <a:solidFill>
                  <a:srgbClr val="000000"/>
                </a:solidFill>
                <a:sym typeface="Wingdings" pitchFamily="2" charset="2"/>
              </a:rPr>
              <a:t>Installations are a boom-or-bust business</a:t>
            </a:r>
            <a:r>
              <a:rPr lang="en-US" dirty="0">
                <a:solidFill>
                  <a:srgbClr val="000000"/>
                </a:solidFill>
                <a:sym typeface="Wingdings" pitchFamily="2" charset="2"/>
              </a:rPr>
              <a:t>. Economic upturns spur expansion while downturns cause sales of installations to fall off sharply. Suppliers sometimes include special services with an installations at no extra cost.</a:t>
            </a:r>
          </a:p>
          <a:p>
            <a:pPr marL="0" indent="0">
              <a:spcBef>
                <a:spcPct val="25000"/>
              </a:spcBef>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Accessories</a:t>
            </a:r>
            <a:r>
              <a:rPr lang="en-US" dirty="0">
                <a:solidFill>
                  <a:srgbClr val="000000"/>
                </a:solidFill>
                <a:sym typeface="Wingdings" pitchFamily="2" charset="2"/>
              </a:rPr>
              <a:t> are short-lived capital items, such as tools and production equipment.</a:t>
            </a:r>
          </a:p>
          <a:p>
            <a:pPr marL="0" indent="0">
              <a:spcBef>
                <a:spcPct val="25000"/>
              </a:spcBef>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Raw materials</a:t>
            </a:r>
            <a:r>
              <a:rPr lang="en-US" dirty="0">
                <a:solidFill>
                  <a:srgbClr val="000000"/>
                </a:solidFill>
                <a:sym typeface="Wingdings" pitchFamily="2" charset="2"/>
              </a:rPr>
              <a:t> are unprocessed expense items that </a:t>
            </a:r>
            <a:r>
              <a:rPr lang="en-US" u="sng" dirty="0">
                <a:solidFill>
                  <a:srgbClr val="000000"/>
                </a:solidFill>
                <a:sym typeface="Wingdings" pitchFamily="2" charset="2"/>
              </a:rPr>
              <a:t>become a physical part of a physical good</a:t>
            </a:r>
            <a:r>
              <a:rPr lang="en-US" dirty="0">
                <a:solidFill>
                  <a:srgbClr val="000000"/>
                </a:solidFill>
                <a:sym typeface="Wingdings" pitchFamily="2" charset="2"/>
              </a:rPr>
              <a:t>. </a:t>
            </a:r>
          </a:p>
          <a:p>
            <a:pPr marL="628650" lvl="1" indent="-171450">
              <a:spcBef>
                <a:spcPct val="25000"/>
              </a:spcBef>
              <a:buFont typeface="Arial" pitchFamily="34" charset="0"/>
              <a:buChar char="•"/>
              <a:defRPr/>
            </a:pPr>
            <a:r>
              <a:rPr lang="en-US" u="sng" dirty="0">
                <a:solidFill>
                  <a:srgbClr val="000000"/>
                </a:solidFill>
                <a:sym typeface="Wingdings" pitchFamily="2" charset="2"/>
              </a:rPr>
              <a:t>Farm products</a:t>
            </a:r>
            <a:r>
              <a:rPr lang="en-US" dirty="0">
                <a:solidFill>
                  <a:srgbClr val="000000"/>
                </a:solidFill>
                <a:sym typeface="Wingdings" pitchFamily="2" charset="2"/>
              </a:rPr>
              <a:t> are grown or raised by farmers. </a:t>
            </a:r>
          </a:p>
          <a:p>
            <a:pPr marL="628650" lvl="1" indent="-171450">
              <a:spcBef>
                <a:spcPct val="25000"/>
              </a:spcBef>
              <a:buFont typeface="Arial" pitchFamily="34" charset="0"/>
              <a:buChar char="•"/>
              <a:defRPr/>
            </a:pPr>
            <a:r>
              <a:rPr lang="en-US" u="sng" dirty="0">
                <a:solidFill>
                  <a:srgbClr val="000000"/>
                </a:solidFill>
                <a:sym typeface="Wingdings" pitchFamily="2" charset="2"/>
              </a:rPr>
              <a:t>Natural products</a:t>
            </a:r>
            <a:r>
              <a:rPr lang="en-US" dirty="0">
                <a:solidFill>
                  <a:srgbClr val="000000"/>
                </a:solidFill>
                <a:sym typeface="Wingdings" pitchFamily="2" charset="2"/>
              </a:rPr>
              <a:t> are those that occur in nature, such as timber and mineral ores.</a:t>
            </a:r>
          </a:p>
          <a:p>
            <a:pPr marL="0" indent="0">
              <a:spcBef>
                <a:spcPct val="25000"/>
              </a:spcBef>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Components</a:t>
            </a:r>
            <a:r>
              <a:rPr lang="en-US" b="1" dirty="0">
                <a:solidFill>
                  <a:srgbClr val="000000"/>
                </a:solidFill>
                <a:sym typeface="Wingdings" pitchFamily="2" charset="2"/>
              </a:rPr>
              <a:t> </a:t>
            </a:r>
            <a:r>
              <a:rPr lang="en-US" dirty="0">
                <a:solidFill>
                  <a:srgbClr val="000000"/>
                </a:solidFill>
                <a:sym typeface="Wingdings" pitchFamily="2" charset="2"/>
              </a:rPr>
              <a:t>are processed expense items that become part of a finished product. Component parts are finished or nearly finished products that go into other products. Component materials require more processing before becoming part of the final product. Both </a:t>
            </a:r>
            <a:r>
              <a:rPr lang="en-US" u="sng" dirty="0">
                <a:solidFill>
                  <a:srgbClr val="000000"/>
                </a:solidFill>
                <a:sym typeface="Wingdings" pitchFamily="2" charset="2"/>
              </a:rPr>
              <a:t>component parts and materials must meet the specifications</a:t>
            </a:r>
            <a:r>
              <a:rPr lang="en-US" dirty="0">
                <a:solidFill>
                  <a:srgbClr val="000000"/>
                </a:solidFill>
                <a:sym typeface="Wingdings" pitchFamily="2" charset="2"/>
              </a:rPr>
              <a:t> of the buyer.</a:t>
            </a:r>
          </a:p>
          <a:p>
            <a:pPr marL="0" indent="0">
              <a:spcBef>
                <a:spcPct val="25000"/>
              </a:spcBef>
              <a:buFont typeface="Arial" pitchFamily="34" charset="0"/>
              <a:buNone/>
              <a:defRPr/>
            </a:pPr>
            <a:r>
              <a:rPr lang="en-US" u="sng" dirty="0">
                <a:sym typeface="Wingdings"/>
              </a:rPr>
              <a:t> </a:t>
            </a:r>
            <a:r>
              <a:rPr lang="en-US" u="sng" dirty="0"/>
              <a:t>Supplies</a:t>
            </a:r>
            <a:r>
              <a:rPr lang="en-US" b="1" dirty="0"/>
              <a:t> </a:t>
            </a:r>
            <a:r>
              <a:rPr lang="en-US" dirty="0"/>
              <a:t>are expense items that do not become part of a finished product. Supplies can be divided into three types: maintenance, repair, and operating supplies.</a:t>
            </a:r>
            <a:endParaRPr lang="en-US" u="sng" dirty="0">
              <a:solidFill>
                <a:srgbClr val="000000"/>
              </a:solidFill>
              <a:sym typeface="Wingdings" pitchFamily="2" charset="2"/>
            </a:endParaRPr>
          </a:p>
          <a:p>
            <a:pPr marL="628650" lvl="1" indent="-171450">
              <a:spcBef>
                <a:spcPct val="25000"/>
              </a:spcBef>
              <a:buFont typeface="Arial" pitchFamily="34" charset="0"/>
              <a:buChar char="•"/>
              <a:defRPr/>
            </a:pPr>
            <a:r>
              <a:rPr lang="en-US" dirty="0">
                <a:solidFill>
                  <a:srgbClr val="000000"/>
                </a:solidFill>
                <a:sym typeface="Wingdings" pitchFamily="2" charset="2"/>
              </a:rPr>
              <a:t>Maintenance supplies include products like paint and light bulbs. </a:t>
            </a:r>
          </a:p>
          <a:p>
            <a:pPr marL="628650" lvl="1" indent="-171450">
              <a:spcBef>
                <a:spcPct val="25000"/>
              </a:spcBef>
              <a:buFont typeface="Arial" pitchFamily="34" charset="0"/>
              <a:buChar char="•"/>
              <a:defRPr/>
            </a:pPr>
            <a:r>
              <a:rPr lang="en-US" dirty="0">
                <a:solidFill>
                  <a:srgbClr val="000000"/>
                </a:solidFill>
                <a:sym typeface="Wingdings" pitchFamily="2" charset="2"/>
              </a:rPr>
              <a:t>Repair supplies are parts needed to fix worn or broken equipment. </a:t>
            </a:r>
          </a:p>
          <a:p>
            <a:pPr marL="628650" lvl="1" indent="-171450">
              <a:spcBef>
                <a:spcPct val="25000"/>
              </a:spcBef>
              <a:buFont typeface="Arial" pitchFamily="34" charset="0"/>
              <a:buChar char="•"/>
              <a:defRPr/>
            </a:pPr>
            <a:r>
              <a:rPr lang="en-US" dirty="0">
                <a:solidFill>
                  <a:srgbClr val="000000"/>
                </a:solidFill>
                <a:sym typeface="Wingdings" pitchFamily="2" charset="2"/>
              </a:rPr>
              <a:t>Operating supplies are things needed to do work, like copier toner and paper clips.</a:t>
            </a:r>
          </a:p>
          <a:p>
            <a:pPr marL="0" indent="0">
              <a:spcBef>
                <a:spcPct val="25000"/>
              </a:spcBef>
              <a:buFont typeface="Arial" pitchFamily="34" charset="0"/>
              <a:buNone/>
              <a:defRPr/>
            </a:pPr>
            <a:r>
              <a:rPr lang="en-US" u="sng" dirty="0">
                <a:solidFill>
                  <a:srgbClr val="000000"/>
                </a:solidFill>
                <a:sym typeface="Wingdings"/>
              </a:rPr>
              <a:t> </a:t>
            </a:r>
            <a:r>
              <a:rPr lang="en-US" u="sng" dirty="0">
                <a:solidFill>
                  <a:srgbClr val="000000"/>
                </a:solidFill>
                <a:sym typeface="Wingdings" pitchFamily="2" charset="2"/>
              </a:rPr>
              <a:t>Professional services</a:t>
            </a:r>
            <a:r>
              <a:rPr lang="en-US" dirty="0">
                <a:solidFill>
                  <a:srgbClr val="000000"/>
                </a:solidFill>
                <a:sym typeface="Wingdings" pitchFamily="2" charset="2"/>
              </a:rPr>
              <a:t> </a:t>
            </a:r>
            <a:r>
              <a:rPr lang="en-US" dirty="0"/>
              <a:t>are specialized services that support a firm’s operations. They are expense items.</a:t>
            </a:r>
            <a:endParaRPr lang="en-US" b="1" dirty="0">
              <a:solidFill>
                <a:srgbClr val="000000"/>
              </a:solidFill>
              <a:sym typeface="Wingdings" pitchFamily="2" charset="2"/>
            </a:endParaRPr>
          </a:p>
        </p:txBody>
      </p:sp>
      <p:sp>
        <p:nvSpPr>
          <p:cNvPr id="110596" name="Text Box 25"/>
          <p:cNvSpPr txBox="1">
            <a:spLocks noChangeArrowheads="1"/>
          </p:cNvSpPr>
          <p:nvPr/>
        </p:nvSpPr>
        <p:spPr bwMode="auto">
          <a:xfrm>
            <a:off x="4267200" y="400050"/>
            <a:ext cx="2560638" cy="13671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639" tIns="48320" rIns="96639" bIns="48320">
            <a:spAutoFit/>
          </a:bodyPr>
          <a:lstStyle>
            <a:lvl1pPr defTabSz="984250" eaLnBrk="0" hangingPunct="0">
              <a:defRPr sz="3600">
                <a:solidFill>
                  <a:schemeClr val="tx1"/>
                </a:solidFill>
                <a:latin typeface="Arial" pitchFamily="34" charset="0"/>
                <a:cs typeface="Arial" pitchFamily="34" charset="0"/>
              </a:defRPr>
            </a:lvl1pPr>
            <a:lvl2pPr marL="742950" indent="-285750" defTabSz="984250" eaLnBrk="0" hangingPunct="0">
              <a:defRPr sz="3600">
                <a:solidFill>
                  <a:schemeClr val="tx1"/>
                </a:solidFill>
                <a:latin typeface="Arial" pitchFamily="34" charset="0"/>
                <a:cs typeface="Arial" pitchFamily="34" charset="0"/>
              </a:defRPr>
            </a:lvl2pPr>
            <a:lvl3pPr marL="1143000" indent="-228600" defTabSz="984250" eaLnBrk="0" hangingPunct="0">
              <a:defRPr sz="3600">
                <a:solidFill>
                  <a:schemeClr val="tx1"/>
                </a:solidFill>
                <a:latin typeface="Arial" pitchFamily="34" charset="0"/>
                <a:cs typeface="Arial" pitchFamily="34" charset="0"/>
              </a:defRPr>
            </a:lvl3pPr>
            <a:lvl4pPr marL="1600200" indent="-228600" defTabSz="984250" eaLnBrk="0" hangingPunct="0">
              <a:defRPr sz="3600">
                <a:solidFill>
                  <a:schemeClr val="tx1"/>
                </a:solidFill>
                <a:latin typeface="Arial" pitchFamily="34" charset="0"/>
                <a:cs typeface="Arial" pitchFamily="34" charset="0"/>
              </a:defRPr>
            </a:lvl4pPr>
            <a:lvl5pPr marL="2057400" indent="-228600" defTabSz="984250" eaLnBrk="0" hangingPunct="0">
              <a:defRPr sz="3600">
                <a:solidFill>
                  <a:schemeClr val="tx1"/>
                </a:solidFill>
                <a:latin typeface="Arial" pitchFamily="34" charset="0"/>
                <a:cs typeface="Arial" pitchFamily="34" charset="0"/>
              </a:defRPr>
            </a:lvl5pPr>
            <a:lvl6pPr marL="25146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84250"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1500" b="1" dirty="0">
                <a:solidFill>
                  <a:srgbClr val="000000"/>
                </a:solidFill>
                <a:sym typeface="Wingdings" pitchFamily="2" charset="2"/>
              </a:rPr>
              <a:t> </a:t>
            </a:r>
            <a:r>
              <a:rPr lang="en-US" sz="1500" b="1" dirty="0">
                <a:solidFill>
                  <a:srgbClr val="000000"/>
                </a:solidFill>
              </a:rPr>
              <a:t>Indicates place where slide “builds” to include the corresponding point (upon mouse click).</a:t>
            </a:r>
          </a:p>
          <a:p>
            <a:pPr algn="l" eaLnBrk="1" hangingPunct="1">
              <a:spcBef>
                <a:spcPct val="50000"/>
              </a:spcBef>
            </a:pPr>
            <a:endParaRPr lang="en-US" sz="1500" b="1" dirty="0">
              <a:solidFill>
                <a:srgbClr val="000000"/>
              </a:solidFill>
            </a:endParaRPr>
          </a:p>
        </p:txBody>
      </p:sp>
    </p:spTree>
    <p:extLst>
      <p:ext uri="{BB962C8B-B14F-4D97-AF65-F5344CB8AC3E}">
        <p14:creationId xmlns:p14="http://schemas.microsoft.com/office/powerpoint/2010/main" val="4946284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a:xfrm>
            <a:off x="522288" y="549275"/>
            <a:ext cx="3216275" cy="2413000"/>
          </a:xfrm>
          <a:ln/>
        </p:spPr>
      </p:sp>
      <p:sp>
        <p:nvSpPr>
          <p:cNvPr id="114691" name="Rectangle 3"/>
          <p:cNvSpPr>
            <a:spLocks noGrp="1" noChangeArrowheads="1"/>
          </p:cNvSpPr>
          <p:nvPr>
            <p:ph type="body" idx="1"/>
          </p:nvPr>
        </p:nvSpPr>
        <p:spPr>
          <a:xfrm>
            <a:off x="192088" y="3048000"/>
            <a:ext cx="6510337" cy="571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solidFill>
                  <a:srgbClr val="000000"/>
                </a:solidFill>
                <a:sym typeface="Wingdings" pitchFamily="2" charset="2"/>
              </a:rPr>
              <a:t>Summary Overview</a:t>
            </a:r>
          </a:p>
          <a:p>
            <a:r>
              <a:rPr lang="en-US" sz="1100" dirty="0">
                <a:solidFill>
                  <a:srgbClr val="000000"/>
                </a:solidFill>
                <a:sym typeface="Wingdings" pitchFamily="2" charset="2"/>
              </a:rPr>
              <a:t>These are key terms you should be familiar with based upon the material in this presentation.</a:t>
            </a:r>
          </a:p>
          <a:p>
            <a:r>
              <a:rPr lang="en-US" sz="1100" b="1" dirty="0">
                <a:solidFill>
                  <a:srgbClr val="000000"/>
                </a:solidFill>
                <a:sym typeface="Wingdings" pitchFamily="2" charset="2"/>
              </a:rPr>
              <a:t>Key Issues</a:t>
            </a:r>
            <a:r>
              <a:rPr lang="en-US" sz="1100" b="1" u="sng" dirty="0">
                <a:solidFill>
                  <a:srgbClr val="000000"/>
                </a:solidFill>
                <a:sym typeface="Wingdings" pitchFamily="2" charset="2"/>
              </a:rPr>
              <a:t> </a:t>
            </a:r>
          </a:p>
          <a:p>
            <a:r>
              <a:rPr lang="en-US" sz="1100" u="sng" dirty="0">
                <a:solidFill>
                  <a:srgbClr val="000000"/>
                </a:solidFill>
                <a:sym typeface="Wingdings" pitchFamily="2" charset="2"/>
              </a:rPr>
              <a:t>Product</a:t>
            </a:r>
            <a:r>
              <a:rPr lang="en-US" sz="1100" dirty="0">
                <a:solidFill>
                  <a:srgbClr val="000000"/>
                </a:solidFill>
                <a:sym typeface="Wingdings" pitchFamily="2" charset="2"/>
              </a:rPr>
              <a:t>: the need satisfying offering of a firm.</a:t>
            </a:r>
          </a:p>
          <a:p>
            <a:r>
              <a:rPr lang="en-US" sz="1100" u="sng" dirty="0">
                <a:solidFill>
                  <a:srgbClr val="000000"/>
                </a:solidFill>
                <a:sym typeface="Wingdings" pitchFamily="2" charset="2"/>
              </a:rPr>
              <a:t>Quality</a:t>
            </a:r>
            <a:r>
              <a:rPr lang="en-US" sz="1100" dirty="0">
                <a:solidFill>
                  <a:srgbClr val="000000"/>
                </a:solidFill>
                <a:sym typeface="Wingdings" pitchFamily="2" charset="2"/>
              </a:rPr>
              <a:t>: a product's ability to satisfy a customer's needs or requirements.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u="sng" dirty="0">
                <a:solidFill>
                  <a:srgbClr val="000000"/>
                </a:solidFill>
                <a:sym typeface="Wingdings" pitchFamily="2" charset="2"/>
              </a:rPr>
              <a:t>Individual product</a:t>
            </a:r>
            <a:r>
              <a:rPr lang="en-US" sz="1100" dirty="0">
                <a:solidFill>
                  <a:srgbClr val="000000"/>
                </a:solidFill>
                <a:sym typeface="Wingdings" pitchFamily="2" charset="2"/>
              </a:rPr>
              <a:t>: a particular product within a product line.</a:t>
            </a:r>
          </a:p>
          <a:p>
            <a:r>
              <a:rPr lang="en-US" sz="1100" u="sng" dirty="0">
                <a:solidFill>
                  <a:srgbClr val="000000"/>
                </a:solidFill>
                <a:sym typeface="Wingdings" pitchFamily="2" charset="2"/>
              </a:rPr>
              <a:t>Product line</a:t>
            </a:r>
            <a:r>
              <a:rPr lang="en-US" sz="1100" dirty="0">
                <a:solidFill>
                  <a:srgbClr val="000000"/>
                </a:solidFill>
                <a:sym typeface="Wingdings" pitchFamily="2" charset="2"/>
              </a:rPr>
              <a:t>: a set of individual products that are closely related.</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u="sng" dirty="0">
                <a:solidFill>
                  <a:srgbClr val="000000"/>
                </a:solidFill>
                <a:sym typeface="Wingdings" pitchFamily="2" charset="2"/>
              </a:rPr>
              <a:t>Product assortment</a:t>
            </a:r>
            <a:r>
              <a:rPr lang="en-US" sz="1100" dirty="0">
                <a:solidFill>
                  <a:srgbClr val="000000"/>
                </a:solidFill>
                <a:sym typeface="Wingdings" pitchFamily="2" charset="2"/>
              </a:rPr>
              <a:t>: the set of all product lines and individual products that a firm sells.</a:t>
            </a: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u="sng" dirty="0">
                <a:solidFill>
                  <a:srgbClr val="000000"/>
                </a:solidFill>
                <a:sym typeface="Wingdings" pitchFamily="2" charset="2"/>
              </a:rPr>
              <a:t>Service</a:t>
            </a:r>
            <a:r>
              <a:rPr lang="en-US" sz="1100" dirty="0">
                <a:solidFill>
                  <a:srgbClr val="000000"/>
                </a:solidFill>
                <a:sym typeface="Wingdings" pitchFamily="2" charset="2"/>
              </a:rPr>
              <a:t>: </a:t>
            </a:r>
            <a:r>
              <a:rPr lang="en-US" sz="1200" b="0" i="0" kern="1200" dirty="0">
                <a:solidFill>
                  <a:schemeClr val="tx1"/>
                </a:solidFill>
                <a:effectLst/>
                <a:latin typeface="Arial" charset="0"/>
                <a:ea typeface="+mn-ea"/>
                <a:cs typeface="Arial" charset="0"/>
                <a:sym typeface="Wingdings" pitchFamily="2" charset="2"/>
              </a:rPr>
              <a:t>a</a:t>
            </a:r>
            <a:r>
              <a:rPr lang="en-US" sz="1200" b="0" i="0" kern="1200" dirty="0">
                <a:solidFill>
                  <a:schemeClr val="tx1"/>
                </a:solidFill>
                <a:effectLst/>
                <a:latin typeface="Arial" charset="0"/>
                <a:ea typeface="+mn-ea"/>
                <a:cs typeface="Arial" charset="0"/>
              </a:rPr>
              <a:t>n intangible offering involving a deed, performance, or effort.</a:t>
            </a:r>
            <a:endParaRPr lang="en-US" sz="1100" b="0" i="0" kern="1200" dirty="0">
              <a:solidFill>
                <a:srgbClr val="000000"/>
              </a:solidFill>
              <a:effectLst/>
              <a:latin typeface="Arial" charset="0"/>
              <a:ea typeface="+mn-ea"/>
              <a:cs typeface="Arial" charset="0"/>
              <a:sym typeface="Wingdings" pitchFamily="2" charset="2"/>
            </a:endParaRPr>
          </a:p>
          <a:p>
            <a:pPr marL="0" marR="0" indent="0" algn="l" defTabSz="914400" rtl="0" eaLnBrk="0" fontAlgn="base" latinLnBrk="0" hangingPunct="0">
              <a:lnSpc>
                <a:spcPct val="100000"/>
              </a:lnSpc>
              <a:spcBef>
                <a:spcPct val="30000"/>
              </a:spcBef>
              <a:spcAft>
                <a:spcPct val="0"/>
              </a:spcAft>
              <a:buClrTx/>
              <a:buSzTx/>
              <a:buFontTx/>
              <a:buNone/>
              <a:tabLst/>
              <a:defRPr/>
            </a:pPr>
            <a:r>
              <a:rPr lang="en-US" sz="1100" b="0" i="0" u="sng" kern="1200" dirty="0">
                <a:solidFill>
                  <a:srgbClr val="000000"/>
                </a:solidFill>
                <a:effectLst/>
                <a:latin typeface="Arial" charset="0"/>
                <a:ea typeface="+mn-ea"/>
                <a:cs typeface="Arial" charset="0"/>
                <a:sym typeface="Wingdings" pitchFamily="2" charset="2"/>
              </a:rPr>
              <a:t>Augmented</a:t>
            </a:r>
            <a:r>
              <a:rPr lang="en-US" sz="1100" b="0" i="0" u="sng" kern="1200" baseline="0" dirty="0">
                <a:solidFill>
                  <a:srgbClr val="000000"/>
                </a:solidFill>
                <a:effectLst/>
                <a:latin typeface="Arial" charset="0"/>
                <a:ea typeface="+mn-ea"/>
                <a:cs typeface="Arial" charset="0"/>
                <a:sym typeface="Wingdings" pitchFamily="2" charset="2"/>
              </a:rPr>
              <a:t> reality</a:t>
            </a:r>
            <a:r>
              <a:rPr lang="en-US" sz="1100" b="0" i="0" kern="1200" baseline="0" dirty="0">
                <a:solidFill>
                  <a:srgbClr val="000000"/>
                </a:solidFill>
                <a:effectLst/>
                <a:latin typeface="Arial" charset="0"/>
                <a:ea typeface="+mn-ea"/>
                <a:cs typeface="Arial" charset="0"/>
                <a:sym typeface="Wingdings" pitchFamily="2" charset="2"/>
              </a:rPr>
              <a:t>: </a:t>
            </a:r>
            <a:r>
              <a:rPr lang="en-US" sz="1200" b="0" i="0" kern="1200" dirty="0">
                <a:solidFill>
                  <a:schemeClr val="tx1"/>
                </a:solidFill>
                <a:effectLst/>
                <a:latin typeface="Arial" charset="0"/>
                <a:ea typeface="+mn-ea"/>
                <a:cs typeface="Arial" charset="0"/>
              </a:rPr>
              <a:t>An overlay of a computer-generated image, sound, text, or video onto a user’s view of the physical world.  </a:t>
            </a:r>
            <a:endParaRPr lang="en-US" sz="1100" dirty="0">
              <a:solidFill>
                <a:srgbClr val="000000"/>
              </a:solidFill>
              <a:sym typeface="Wingdings" pitchFamily="2" charset="2"/>
            </a:endParaRPr>
          </a:p>
          <a:p>
            <a:r>
              <a:rPr lang="en-US" sz="1100" u="sng" dirty="0">
                <a:solidFill>
                  <a:srgbClr val="000000"/>
                </a:solidFill>
                <a:sym typeface="Wingdings" pitchFamily="2" charset="2"/>
              </a:rPr>
              <a:t>Branding</a:t>
            </a:r>
            <a:r>
              <a:rPr lang="en-US" sz="1100" dirty="0">
                <a:solidFill>
                  <a:srgbClr val="000000"/>
                </a:solidFill>
                <a:sym typeface="Wingdings" pitchFamily="2" charset="2"/>
              </a:rPr>
              <a:t>: the use of a name, term, symbol, or design—or a combination of these—to identify a product.</a:t>
            </a:r>
          </a:p>
          <a:p>
            <a:r>
              <a:rPr lang="en-US" sz="1100" u="sng" dirty="0">
                <a:solidFill>
                  <a:srgbClr val="000000"/>
                </a:solidFill>
                <a:sym typeface="Wingdings" pitchFamily="2" charset="2"/>
              </a:rPr>
              <a:t>Brand name</a:t>
            </a:r>
            <a:r>
              <a:rPr lang="en-US" sz="1100" dirty="0">
                <a:solidFill>
                  <a:srgbClr val="000000"/>
                </a:solidFill>
                <a:sym typeface="Wingdings" pitchFamily="2" charset="2"/>
              </a:rPr>
              <a:t>: a word, letter, or a group of words or letters.</a:t>
            </a:r>
          </a:p>
          <a:p>
            <a:r>
              <a:rPr lang="en-US" sz="1100" u="sng" dirty="0">
                <a:solidFill>
                  <a:srgbClr val="000000"/>
                </a:solidFill>
                <a:sym typeface="Wingdings" pitchFamily="2" charset="2"/>
              </a:rPr>
              <a:t>Trademark</a:t>
            </a:r>
            <a:r>
              <a:rPr lang="en-US" sz="1100" dirty="0">
                <a:solidFill>
                  <a:srgbClr val="000000"/>
                </a:solidFill>
                <a:sym typeface="Wingdings" pitchFamily="2" charset="2"/>
              </a:rPr>
              <a:t>: those words, symbols, or marks that are legally registered for use by a single company.</a:t>
            </a:r>
          </a:p>
          <a:p>
            <a:r>
              <a:rPr lang="en-US" sz="1100" u="sng" dirty="0">
                <a:solidFill>
                  <a:srgbClr val="000000"/>
                </a:solidFill>
                <a:sym typeface="Wingdings" pitchFamily="2" charset="2"/>
              </a:rPr>
              <a:t>Service mark</a:t>
            </a:r>
            <a:r>
              <a:rPr lang="en-US" sz="1100" dirty="0">
                <a:solidFill>
                  <a:srgbClr val="000000"/>
                </a:solidFill>
                <a:sym typeface="Wingdings" pitchFamily="2" charset="2"/>
              </a:rPr>
              <a:t>: those words, symbols, or marks that are legally registered for use by a single company to refer to a service offering.</a:t>
            </a:r>
          </a:p>
          <a:p>
            <a:r>
              <a:rPr lang="en-US" sz="1100" u="sng" dirty="0">
                <a:solidFill>
                  <a:srgbClr val="000000"/>
                </a:solidFill>
                <a:sym typeface="Wingdings" pitchFamily="2" charset="2"/>
              </a:rPr>
              <a:t>Brand familiarity</a:t>
            </a:r>
            <a:r>
              <a:rPr lang="en-US" sz="1100" dirty="0">
                <a:solidFill>
                  <a:srgbClr val="000000"/>
                </a:solidFill>
                <a:sym typeface="Wingdings" pitchFamily="2" charset="2"/>
              </a:rPr>
              <a:t>: how well customers recognize and accept a company's brand.</a:t>
            </a:r>
          </a:p>
          <a:p>
            <a:r>
              <a:rPr lang="en-US" sz="1100" u="sng" dirty="0">
                <a:solidFill>
                  <a:srgbClr val="000000"/>
                </a:solidFill>
                <a:sym typeface="Wingdings" pitchFamily="2" charset="2"/>
              </a:rPr>
              <a:t>Brand rejection</a:t>
            </a:r>
            <a:r>
              <a:rPr lang="en-US" sz="1100" dirty="0">
                <a:solidFill>
                  <a:srgbClr val="000000"/>
                </a:solidFill>
                <a:sym typeface="Wingdings" pitchFamily="2" charset="2"/>
              </a:rPr>
              <a:t>: potential customers won't buy a brand unless its image is changed.</a:t>
            </a:r>
          </a:p>
          <a:p>
            <a:r>
              <a:rPr lang="en-US" sz="1100" u="sng" dirty="0">
                <a:solidFill>
                  <a:srgbClr val="000000"/>
                </a:solidFill>
                <a:sym typeface="Wingdings" pitchFamily="2" charset="2"/>
              </a:rPr>
              <a:t>Brand nonrecognition</a:t>
            </a:r>
            <a:r>
              <a:rPr lang="en-US" sz="1100" dirty="0">
                <a:solidFill>
                  <a:srgbClr val="000000"/>
                </a:solidFill>
                <a:sym typeface="Wingdings" pitchFamily="2" charset="2"/>
              </a:rPr>
              <a:t>: final customers don't recognize a brand at all—even though intermediaries may use the brand name for identification and inventory control.</a:t>
            </a:r>
          </a:p>
          <a:p>
            <a:r>
              <a:rPr lang="en-US" sz="1100" u="sng" dirty="0">
                <a:solidFill>
                  <a:srgbClr val="000000"/>
                </a:solidFill>
                <a:sym typeface="Wingdings" pitchFamily="2" charset="2"/>
              </a:rPr>
              <a:t>Brand recognition</a:t>
            </a:r>
            <a:r>
              <a:rPr lang="en-US" sz="1100" dirty="0">
                <a:solidFill>
                  <a:srgbClr val="000000"/>
                </a:solidFill>
                <a:sym typeface="Wingdings" pitchFamily="2" charset="2"/>
              </a:rPr>
              <a:t>: customers remember the brand.</a:t>
            </a:r>
          </a:p>
          <a:p>
            <a:r>
              <a:rPr lang="en-US" sz="1100" u="sng" dirty="0">
                <a:solidFill>
                  <a:srgbClr val="000000"/>
                </a:solidFill>
                <a:sym typeface="Wingdings" pitchFamily="2" charset="2"/>
              </a:rPr>
              <a:t>Brand preference</a:t>
            </a:r>
            <a:r>
              <a:rPr lang="en-US" sz="1100" dirty="0">
                <a:solidFill>
                  <a:srgbClr val="000000"/>
                </a:solidFill>
                <a:sym typeface="Wingdings" pitchFamily="2" charset="2"/>
              </a:rPr>
              <a:t>: target customers usually choose the brand over other brands, perhaps because of habit or favorable past experience.</a:t>
            </a:r>
          </a:p>
          <a:p>
            <a:r>
              <a:rPr lang="en-US" sz="1100" u="sng" dirty="0">
                <a:solidFill>
                  <a:srgbClr val="000000"/>
                </a:solidFill>
                <a:sym typeface="Wingdings" pitchFamily="2" charset="2"/>
              </a:rPr>
              <a:t>Brand insistence</a:t>
            </a:r>
            <a:r>
              <a:rPr lang="en-US" sz="1100" dirty="0">
                <a:solidFill>
                  <a:srgbClr val="000000"/>
                </a:solidFill>
                <a:sym typeface="Wingdings" pitchFamily="2" charset="2"/>
              </a:rPr>
              <a:t>: customers insist on a firm's branded product and are willing to search for it.</a:t>
            </a:r>
          </a:p>
          <a:p>
            <a:r>
              <a:rPr lang="en-US" sz="1100" u="sng" dirty="0">
                <a:solidFill>
                  <a:srgbClr val="000000"/>
                </a:solidFill>
                <a:sym typeface="Wingdings" pitchFamily="2" charset="2"/>
              </a:rPr>
              <a:t>Brand equity</a:t>
            </a:r>
            <a:r>
              <a:rPr lang="en-US" sz="1100" dirty="0">
                <a:solidFill>
                  <a:srgbClr val="000000"/>
                </a:solidFill>
                <a:sym typeface="Wingdings" pitchFamily="2" charset="2"/>
              </a:rPr>
              <a:t>: the value of a brand's overall strength in the market.</a:t>
            </a:r>
          </a:p>
          <a:p>
            <a:r>
              <a:rPr lang="en-US" sz="1100" u="sng" dirty="0">
                <a:solidFill>
                  <a:srgbClr val="000000"/>
                </a:solidFill>
                <a:sym typeface="Wingdings" pitchFamily="2" charset="2"/>
              </a:rPr>
              <a:t>Lanham Act</a:t>
            </a:r>
            <a:r>
              <a:rPr lang="en-US" sz="1100" dirty="0">
                <a:solidFill>
                  <a:srgbClr val="000000"/>
                </a:solidFill>
                <a:sym typeface="Wingdings" pitchFamily="2" charset="2"/>
              </a:rPr>
              <a:t>: a 1946 law that spells out what kinds of marks (including brand names) can be protected and the exact method of protecting them.</a:t>
            </a:r>
          </a:p>
          <a:p>
            <a:endParaRPr lang="en-US" sz="1100" b="1" dirty="0">
              <a:solidFill>
                <a:srgbClr val="000000"/>
              </a:solidFill>
              <a:sym typeface="Wingdings" pitchFamily="2" charset="2"/>
            </a:endParaRPr>
          </a:p>
          <a:p>
            <a:endParaRPr lang="en-US" sz="1100" b="1" dirty="0">
              <a:solidFill>
                <a:srgbClr val="000000"/>
              </a:solidFill>
              <a:sym typeface="Wingdings" pitchFamily="2" charset="2"/>
            </a:endParaRPr>
          </a:p>
          <a:p>
            <a:pPr>
              <a:lnSpc>
                <a:spcPct val="80000"/>
              </a:lnSpc>
            </a:pPr>
            <a:endParaRPr lang="en-US" sz="1100" b="1" dirty="0">
              <a:solidFill>
                <a:srgbClr val="000000"/>
              </a:solidFill>
              <a:sym typeface="Wingdings" pitchFamily="2" charset="2"/>
            </a:endParaRPr>
          </a:p>
          <a:p>
            <a:pPr eaLnBrk="1" hangingPunct="1">
              <a:lnSpc>
                <a:spcPct val="80000"/>
              </a:lnSpc>
            </a:pPr>
            <a:endParaRPr lang="en-US" sz="900" dirty="0"/>
          </a:p>
        </p:txBody>
      </p:sp>
      <p:sp>
        <p:nvSpPr>
          <p:cNvPr id="114692" name="Text Box 3"/>
          <p:cNvSpPr txBox="1">
            <a:spLocks noChangeArrowheads="1"/>
          </p:cNvSpPr>
          <p:nvPr/>
        </p:nvSpPr>
        <p:spPr bwMode="auto">
          <a:xfrm>
            <a:off x="4389438" y="401638"/>
            <a:ext cx="2436812"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31863" eaLnBrk="0" hangingPunct="0">
              <a:defRPr sz="3600">
                <a:solidFill>
                  <a:schemeClr val="tx1"/>
                </a:solidFill>
                <a:latin typeface="Arial" pitchFamily="34" charset="0"/>
                <a:cs typeface="Arial" pitchFamily="34" charset="0"/>
              </a:defRPr>
            </a:lvl1pPr>
            <a:lvl2pPr marL="742950" indent="-285750" defTabSz="931863" eaLnBrk="0" hangingPunct="0">
              <a:defRPr sz="3600">
                <a:solidFill>
                  <a:schemeClr val="tx1"/>
                </a:solidFill>
                <a:latin typeface="Arial" pitchFamily="34" charset="0"/>
                <a:cs typeface="Arial" pitchFamily="34" charset="0"/>
              </a:defRPr>
            </a:lvl2pPr>
            <a:lvl3pPr marL="1143000" indent="-228600" defTabSz="931863" eaLnBrk="0" hangingPunct="0">
              <a:defRPr sz="3600">
                <a:solidFill>
                  <a:schemeClr val="tx1"/>
                </a:solidFill>
                <a:latin typeface="Arial" pitchFamily="34" charset="0"/>
                <a:cs typeface="Arial" pitchFamily="34" charset="0"/>
              </a:defRPr>
            </a:lvl3pPr>
            <a:lvl4pPr marL="1600200" indent="-228600" defTabSz="931863" eaLnBrk="0" hangingPunct="0">
              <a:defRPr sz="3600">
                <a:solidFill>
                  <a:schemeClr val="tx1"/>
                </a:solidFill>
                <a:latin typeface="Arial" pitchFamily="34" charset="0"/>
                <a:cs typeface="Arial" pitchFamily="34" charset="0"/>
              </a:defRPr>
            </a:lvl4pPr>
            <a:lvl5pPr marL="2057400" indent="-228600" defTabSz="931863" eaLnBrk="0" hangingPunct="0">
              <a:defRPr sz="3600">
                <a:solidFill>
                  <a:schemeClr val="tx1"/>
                </a:solidFill>
                <a:latin typeface="Arial" pitchFamily="34" charset="0"/>
                <a:cs typeface="Arial" pitchFamily="34" charset="0"/>
              </a:defRPr>
            </a:lvl5pPr>
            <a:lvl6pPr marL="25146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300" b="1" baseline="-25000" dirty="0">
                <a:solidFill>
                  <a:srgbClr val="000000"/>
                </a:solidFill>
              </a:rPr>
              <a:t>This slide refers to boldfaced terms appearing in Chapter 8.</a:t>
            </a:r>
          </a:p>
        </p:txBody>
      </p:sp>
    </p:spTree>
    <p:extLst>
      <p:ext uri="{BB962C8B-B14F-4D97-AF65-F5344CB8AC3E}">
        <p14:creationId xmlns:p14="http://schemas.microsoft.com/office/powerpoint/2010/main" val="40375111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a:xfrm>
            <a:off x="522288" y="549275"/>
            <a:ext cx="3216275" cy="2413000"/>
          </a:xfrm>
          <a:ln/>
        </p:spPr>
      </p:sp>
      <p:sp>
        <p:nvSpPr>
          <p:cNvPr id="115715" name="Rectangle 3"/>
          <p:cNvSpPr>
            <a:spLocks noGrp="1" noChangeArrowheads="1"/>
          </p:cNvSpPr>
          <p:nvPr>
            <p:ph type="body" idx="1"/>
          </p:nvPr>
        </p:nvSpPr>
        <p:spPr>
          <a:xfrm>
            <a:off x="192088" y="3048000"/>
            <a:ext cx="6510337" cy="5638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sz="1100" b="1" dirty="0">
                <a:solidFill>
                  <a:srgbClr val="000000"/>
                </a:solidFill>
                <a:sym typeface="Wingdings" pitchFamily="2" charset="2"/>
              </a:rPr>
              <a:t>Summary Overview</a:t>
            </a:r>
          </a:p>
          <a:p>
            <a:r>
              <a:rPr lang="en-US" sz="1100" dirty="0">
                <a:solidFill>
                  <a:srgbClr val="000000"/>
                </a:solidFill>
                <a:sym typeface="Wingdings" pitchFamily="2" charset="2"/>
              </a:rPr>
              <a:t>These are additional key terms</a:t>
            </a:r>
            <a:r>
              <a:rPr lang="en-US" sz="1100" b="1" dirty="0">
                <a:solidFill>
                  <a:srgbClr val="000000"/>
                </a:solidFill>
                <a:sym typeface="Wingdings" pitchFamily="2" charset="2"/>
              </a:rPr>
              <a:t>.</a:t>
            </a:r>
          </a:p>
          <a:p>
            <a:r>
              <a:rPr lang="en-US" sz="1100" b="1" dirty="0">
                <a:solidFill>
                  <a:srgbClr val="000000"/>
                </a:solidFill>
                <a:sym typeface="Wingdings" pitchFamily="2" charset="2"/>
              </a:rPr>
              <a:t>Key Issues</a:t>
            </a:r>
          </a:p>
          <a:p>
            <a:r>
              <a:rPr lang="en-US" sz="1100" u="sng" dirty="0">
                <a:solidFill>
                  <a:srgbClr val="000000"/>
                </a:solidFill>
                <a:sym typeface="Wingdings" pitchFamily="2" charset="2"/>
              </a:rPr>
              <a:t>Family brand</a:t>
            </a:r>
            <a:r>
              <a:rPr lang="en-US" sz="1100" dirty="0">
                <a:solidFill>
                  <a:srgbClr val="000000"/>
                </a:solidFill>
                <a:sym typeface="Wingdings" pitchFamily="2" charset="2"/>
              </a:rPr>
              <a:t>: a brand name that is used for several products.</a:t>
            </a:r>
          </a:p>
          <a:p>
            <a:r>
              <a:rPr lang="en-US" sz="1100" u="sng" dirty="0">
                <a:solidFill>
                  <a:srgbClr val="000000"/>
                </a:solidFill>
                <a:sym typeface="Wingdings" pitchFamily="2" charset="2"/>
              </a:rPr>
              <a:t>Licensed brand</a:t>
            </a:r>
            <a:r>
              <a:rPr lang="en-US" sz="1100" dirty="0">
                <a:solidFill>
                  <a:srgbClr val="000000"/>
                </a:solidFill>
                <a:sym typeface="Wingdings" pitchFamily="2" charset="2"/>
              </a:rPr>
              <a:t>: a well-known brand that sellers pay a fee to use.</a:t>
            </a:r>
          </a:p>
          <a:p>
            <a:r>
              <a:rPr lang="en-US" sz="1100" u="sng" dirty="0">
                <a:solidFill>
                  <a:srgbClr val="000000"/>
                </a:solidFill>
                <a:sym typeface="Wingdings" pitchFamily="2" charset="2"/>
              </a:rPr>
              <a:t>Individual brands</a:t>
            </a:r>
            <a:r>
              <a:rPr lang="en-US" sz="1100" dirty="0">
                <a:solidFill>
                  <a:srgbClr val="000000"/>
                </a:solidFill>
                <a:sym typeface="Wingdings" pitchFamily="2" charset="2"/>
              </a:rPr>
              <a:t>: separate brand names used for each product.</a:t>
            </a:r>
          </a:p>
          <a:p>
            <a:r>
              <a:rPr lang="en-US" sz="1100" u="sng" dirty="0">
                <a:solidFill>
                  <a:srgbClr val="000000"/>
                </a:solidFill>
                <a:sym typeface="Wingdings" pitchFamily="2" charset="2"/>
              </a:rPr>
              <a:t>Generic products</a:t>
            </a:r>
            <a:r>
              <a:rPr lang="en-US" sz="1100" dirty="0">
                <a:solidFill>
                  <a:srgbClr val="000000"/>
                </a:solidFill>
                <a:sym typeface="Wingdings" pitchFamily="2" charset="2"/>
              </a:rPr>
              <a:t>: products that have no brand at all other than identification of their contents and the manufacturer or middleman.</a:t>
            </a:r>
          </a:p>
          <a:p>
            <a:r>
              <a:rPr lang="en-US" sz="1100" u="sng" dirty="0">
                <a:solidFill>
                  <a:srgbClr val="000000"/>
                </a:solidFill>
                <a:sym typeface="Wingdings" pitchFamily="2" charset="2"/>
              </a:rPr>
              <a:t>Manufacturer brands</a:t>
            </a:r>
            <a:r>
              <a:rPr lang="en-US" sz="1100" dirty="0">
                <a:solidFill>
                  <a:srgbClr val="000000"/>
                </a:solidFill>
                <a:sym typeface="Wingdings" pitchFamily="2" charset="2"/>
              </a:rPr>
              <a:t>: brands created by producers.</a:t>
            </a:r>
          </a:p>
          <a:p>
            <a:r>
              <a:rPr lang="en-US" sz="1100" u="sng" dirty="0">
                <a:solidFill>
                  <a:srgbClr val="000000"/>
                </a:solidFill>
                <a:sym typeface="Wingdings" pitchFamily="2" charset="2"/>
              </a:rPr>
              <a:t>Dealer brands</a:t>
            </a:r>
            <a:r>
              <a:rPr lang="en-US" sz="1100" dirty="0">
                <a:solidFill>
                  <a:srgbClr val="000000"/>
                </a:solidFill>
                <a:sym typeface="Wingdings" pitchFamily="2" charset="2"/>
              </a:rPr>
              <a:t>: brands created by intermediaries—sometimes referred to as private brands.</a:t>
            </a:r>
          </a:p>
          <a:p>
            <a:r>
              <a:rPr lang="en-US" sz="1100" u="sng" dirty="0">
                <a:solidFill>
                  <a:srgbClr val="000000"/>
                </a:solidFill>
                <a:sym typeface="Wingdings" pitchFamily="2" charset="2"/>
              </a:rPr>
              <a:t>Private brands</a:t>
            </a:r>
            <a:r>
              <a:rPr lang="en-US" sz="1100" dirty="0">
                <a:solidFill>
                  <a:srgbClr val="000000"/>
                </a:solidFill>
                <a:sym typeface="Wingdings" pitchFamily="2" charset="2"/>
              </a:rPr>
              <a:t>: brands created by intermediaries—sometimes referred to as dealer brands.</a:t>
            </a:r>
          </a:p>
          <a:p>
            <a:r>
              <a:rPr lang="en-US" sz="1100" u="sng" dirty="0">
                <a:solidFill>
                  <a:srgbClr val="000000"/>
                </a:solidFill>
                <a:sym typeface="Wingdings" pitchFamily="2" charset="2"/>
              </a:rPr>
              <a:t>Battle of the brands</a:t>
            </a:r>
            <a:r>
              <a:rPr lang="en-US" sz="1100" dirty="0">
                <a:solidFill>
                  <a:srgbClr val="000000"/>
                </a:solidFill>
                <a:sym typeface="Wingdings" pitchFamily="2" charset="2"/>
              </a:rPr>
              <a:t>: the competition between dealer brands and manufacturer brands.</a:t>
            </a:r>
          </a:p>
          <a:p>
            <a:r>
              <a:rPr lang="en-US" sz="1100" u="sng" dirty="0">
                <a:solidFill>
                  <a:srgbClr val="000000"/>
                </a:solidFill>
                <a:sym typeface="Wingdings" pitchFamily="2" charset="2"/>
              </a:rPr>
              <a:t>Packaging</a:t>
            </a:r>
            <a:r>
              <a:rPr lang="en-US" sz="1100" dirty="0">
                <a:solidFill>
                  <a:srgbClr val="000000"/>
                </a:solidFill>
                <a:sym typeface="Wingdings" pitchFamily="2" charset="2"/>
              </a:rPr>
              <a:t>: promoting and protecting the product.</a:t>
            </a:r>
          </a:p>
          <a:p>
            <a:r>
              <a:rPr lang="en-US" sz="1100" u="sng" dirty="0">
                <a:solidFill>
                  <a:srgbClr val="000000"/>
                </a:solidFill>
                <a:sym typeface="Wingdings" pitchFamily="2" charset="2"/>
              </a:rPr>
              <a:t>Federal Fair Packaging and Labeling Act</a:t>
            </a:r>
            <a:r>
              <a:rPr lang="en-US" sz="1100" dirty="0">
                <a:solidFill>
                  <a:srgbClr val="000000"/>
                </a:solidFill>
                <a:sym typeface="Wingdings" pitchFamily="2" charset="2"/>
              </a:rPr>
              <a:t>: a 1966 law requiring that consumer goods be clearly labeled in easy‑to‑understand terms.</a:t>
            </a:r>
          </a:p>
          <a:p>
            <a:r>
              <a:rPr lang="en-US" sz="1100" u="sng" dirty="0">
                <a:solidFill>
                  <a:srgbClr val="000000"/>
                </a:solidFill>
                <a:sym typeface="Wingdings" pitchFamily="2" charset="2"/>
              </a:rPr>
              <a:t>Warranty</a:t>
            </a:r>
            <a:r>
              <a:rPr lang="en-US" sz="1100" dirty="0">
                <a:solidFill>
                  <a:srgbClr val="000000"/>
                </a:solidFill>
                <a:sym typeface="Wingdings" pitchFamily="2" charset="2"/>
              </a:rPr>
              <a:t>: what the seller promises about its product.</a:t>
            </a:r>
          </a:p>
          <a:p>
            <a:r>
              <a:rPr lang="en-US" sz="1100" u="sng" dirty="0">
                <a:solidFill>
                  <a:srgbClr val="000000"/>
                </a:solidFill>
                <a:sym typeface="Wingdings" pitchFamily="2" charset="2"/>
              </a:rPr>
              <a:t>Magnuson‑Moss Act</a:t>
            </a:r>
            <a:r>
              <a:rPr lang="en-US" sz="1100" dirty="0">
                <a:solidFill>
                  <a:srgbClr val="000000"/>
                </a:solidFill>
                <a:sym typeface="Wingdings" pitchFamily="2" charset="2"/>
              </a:rPr>
              <a:t>: a 1975 law requiring that producers provide a clearly written warranty if they choose to offer any warranty.</a:t>
            </a:r>
          </a:p>
          <a:p>
            <a:r>
              <a:rPr lang="en-US" sz="1100" u="sng" dirty="0">
                <a:solidFill>
                  <a:srgbClr val="000000"/>
                </a:solidFill>
                <a:sym typeface="Wingdings" pitchFamily="2" charset="2"/>
              </a:rPr>
              <a:t>Consumer products</a:t>
            </a:r>
            <a:r>
              <a:rPr lang="en-US" sz="1100" dirty="0">
                <a:solidFill>
                  <a:srgbClr val="000000"/>
                </a:solidFill>
                <a:sym typeface="Wingdings" pitchFamily="2" charset="2"/>
              </a:rPr>
              <a:t>: products meant for the final consumer.</a:t>
            </a:r>
          </a:p>
          <a:p>
            <a:r>
              <a:rPr lang="en-US" sz="1100" u="sng" dirty="0">
                <a:solidFill>
                  <a:srgbClr val="000000"/>
                </a:solidFill>
                <a:sym typeface="Wingdings" pitchFamily="2" charset="2"/>
              </a:rPr>
              <a:t>Business products</a:t>
            </a:r>
            <a:r>
              <a:rPr lang="en-US" sz="1100" dirty="0">
                <a:solidFill>
                  <a:srgbClr val="000000"/>
                </a:solidFill>
                <a:sym typeface="Wingdings" pitchFamily="2" charset="2"/>
              </a:rPr>
              <a:t>: products meant for use in producing other products.</a:t>
            </a:r>
          </a:p>
          <a:p>
            <a:r>
              <a:rPr lang="en-US" sz="1100" u="sng" dirty="0">
                <a:solidFill>
                  <a:srgbClr val="000000"/>
                </a:solidFill>
                <a:sym typeface="Wingdings" pitchFamily="2" charset="2"/>
              </a:rPr>
              <a:t>Convenience products</a:t>
            </a:r>
            <a:r>
              <a:rPr lang="en-US" sz="1100" dirty="0">
                <a:solidFill>
                  <a:srgbClr val="000000"/>
                </a:solidFill>
                <a:sym typeface="Wingdings" pitchFamily="2" charset="2"/>
              </a:rPr>
              <a:t>: products a consumer needs but isn't willing to spend much time or effort shopping for.</a:t>
            </a:r>
          </a:p>
          <a:p>
            <a:r>
              <a:rPr lang="en-US" sz="1100" u="sng" dirty="0">
                <a:solidFill>
                  <a:srgbClr val="000000"/>
                </a:solidFill>
                <a:sym typeface="Wingdings" pitchFamily="2" charset="2"/>
              </a:rPr>
              <a:t>Staples</a:t>
            </a:r>
            <a:r>
              <a:rPr lang="en-US" sz="1100" dirty="0">
                <a:solidFill>
                  <a:srgbClr val="000000"/>
                </a:solidFill>
                <a:sym typeface="Wingdings" pitchFamily="2" charset="2"/>
              </a:rPr>
              <a:t>: products that are bought often, routinely, and without much thought.</a:t>
            </a:r>
          </a:p>
          <a:p>
            <a:r>
              <a:rPr lang="en-US" sz="1100" u="sng" dirty="0">
                <a:solidFill>
                  <a:srgbClr val="000000"/>
                </a:solidFill>
                <a:sym typeface="Wingdings" pitchFamily="2" charset="2"/>
              </a:rPr>
              <a:t>Impulse products</a:t>
            </a:r>
            <a:r>
              <a:rPr lang="en-US" sz="1100" dirty="0">
                <a:solidFill>
                  <a:srgbClr val="000000"/>
                </a:solidFill>
                <a:sym typeface="Wingdings" pitchFamily="2" charset="2"/>
              </a:rPr>
              <a:t>: products that are bought quickly as </a:t>
            </a:r>
            <a:r>
              <a:rPr lang="en-US" sz="1100" i="1" dirty="0">
                <a:solidFill>
                  <a:srgbClr val="000000"/>
                </a:solidFill>
                <a:sym typeface="Wingdings" pitchFamily="2" charset="2"/>
              </a:rPr>
              <a:t>unplanned</a:t>
            </a:r>
            <a:r>
              <a:rPr lang="en-US" sz="1100" dirty="0">
                <a:solidFill>
                  <a:srgbClr val="000000"/>
                </a:solidFill>
                <a:sym typeface="Wingdings" pitchFamily="2" charset="2"/>
              </a:rPr>
              <a:t> purchases because of a strongly felt need.</a:t>
            </a:r>
          </a:p>
          <a:p>
            <a:pPr>
              <a:lnSpc>
                <a:spcPct val="80000"/>
              </a:lnSpc>
            </a:pPr>
            <a:endParaRPr lang="en-US" sz="1100" b="1" dirty="0">
              <a:solidFill>
                <a:srgbClr val="000000"/>
              </a:solidFill>
              <a:sym typeface="Wingdings" pitchFamily="2" charset="2"/>
            </a:endParaRPr>
          </a:p>
        </p:txBody>
      </p:sp>
      <p:sp>
        <p:nvSpPr>
          <p:cNvPr id="115716" name="Text Box 3"/>
          <p:cNvSpPr txBox="1">
            <a:spLocks noChangeArrowheads="1"/>
          </p:cNvSpPr>
          <p:nvPr/>
        </p:nvSpPr>
        <p:spPr bwMode="auto">
          <a:xfrm>
            <a:off x="4389438" y="401638"/>
            <a:ext cx="2436812"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31863" eaLnBrk="0" hangingPunct="0">
              <a:defRPr sz="3600">
                <a:solidFill>
                  <a:schemeClr val="tx1"/>
                </a:solidFill>
                <a:latin typeface="Arial" pitchFamily="34" charset="0"/>
                <a:cs typeface="Arial" pitchFamily="34" charset="0"/>
              </a:defRPr>
            </a:lvl1pPr>
            <a:lvl2pPr marL="742950" indent="-285750" defTabSz="931863" eaLnBrk="0" hangingPunct="0">
              <a:defRPr sz="3600">
                <a:solidFill>
                  <a:schemeClr val="tx1"/>
                </a:solidFill>
                <a:latin typeface="Arial" pitchFamily="34" charset="0"/>
                <a:cs typeface="Arial" pitchFamily="34" charset="0"/>
              </a:defRPr>
            </a:lvl2pPr>
            <a:lvl3pPr marL="1143000" indent="-228600" defTabSz="931863" eaLnBrk="0" hangingPunct="0">
              <a:defRPr sz="3600">
                <a:solidFill>
                  <a:schemeClr val="tx1"/>
                </a:solidFill>
                <a:latin typeface="Arial" pitchFamily="34" charset="0"/>
                <a:cs typeface="Arial" pitchFamily="34" charset="0"/>
              </a:defRPr>
            </a:lvl3pPr>
            <a:lvl4pPr marL="1600200" indent="-228600" defTabSz="931863" eaLnBrk="0" hangingPunct="0">
              <a:defRPr sz="3600">
                <a:solidFill>
                  <a:schemeClr val="tx1"/>
                </a:solidFill>
                <a:latin typeface="Arial" pitchFamily="34" charset="0"/>
                <a:cs typeface="Arial" pitchFamily="34" charset="0"/>
              </a:defRPr>
            </a:lvl4pPr>
            <a:lvl5pPr marL="2057400" indent="-228600" defTabSz="931863" eaLnBrk="0" hangingPunct="0">
              <a:defRPr sz="3600">
                <a:solidFill>
                  <a:schemeClr val="tx1"/>
                </a:solidFill>
                <a:latin typeface="Arial" pitchFamily="34" charset="0"/>
                <a:cs typeface="Arial" pitchFamily="34" charset="0"/>
              </a:defRPr>
            </a:lvl5pPr>
            <a:lvl6pPr marL="25146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300" b="1" baseline="-25000" dirty="0">
                <a:solidFill>
                  <a:srgbClr val="000000"/>
                </a:solidFill>
              </a:rPr>
              <a:t>This slide refers to boldfaced terms appearing in Chapter 8.</a:t>
            </a:r>
          </a:p>
        </p:txBody>
      </p:sp>
    </p:spTree>
    <p:extLst>
      <p:ext uri="{BB962C8B-B14F-4D97-AF65-F5344CB8AC3E}">
        <p14:creationId xmlns:p14="http://schemas.microsoft.com/office/powerpoint/2010/main" val="134741101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2"/>
          <p:cNvSpPr>
            <a:spLocks noGrp="1" noRot="1" noChangeAspect="1" noChangeArrowheads="1" noTextEdit="1"/>
          </p:cNvSpPr>
          <p:nvPr>
            <p:ph type="sldImg"/>
          </p:nvPr>
        </p:nvSpPr>
        <p:spPr>
          <a:xfrm>
            <a:off x="522288" y="549275"/>
            <a:ext cx="3216275" cy="2413000"/>
          </a:xfrm>
          <a:ln/>
        </p:spPr>
      </p:sp>
      <p:sp>
        <p:nvSpPr>
          <p:cNvPr id="116739" name="Rectangle 3"/>
          <p:cNvSpPr>
            <a:spLocks noGrp="1" noChangeArrowheads="1"/>
          </p:cNvSpPr>
          <p:nvPr>
            <p:ph type="body" idx="1"/>
          </p:nvPr>
        </p:nvSpPr>
        <p:spPr>
          <a:xfrm>
            <a:off x="192088" y="3048000"/>
            <a:ext cx="6510337" cy="57150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nSpc>
                <a:spcPct val="80000"/>
              </a:lnSpc>
            </a:pPr>
            <a:r>
              <a:rPr lang="en-US" sz="1100" b="1" dirty="0">
                <a:solidFill>
                  <a:srgbClr val="000000"/>
                </a:solidFill>
                <a:sym typeface="Wingdings" pitchFamily="2" charset="2"/>
              </a:rPr>
              <a:t>Summary Overview</a:t>
            </a:r>
          </a:p>
          <a:p>
            <a:pPr>
              <a:lnSpc>
                <a:spcPct val="80000"/>
              </a:lnSpc>
            </a:pPr>
            <a:r>
              <a:rPr lang="en-US" sz="1100" dirty="0">
                <a:solidFill>
                  <a:srgbClr val="000000"/>
                </a:solidFill>
                <a:sym typeface="Wingdings" pitchFamily="2" charset="2"/>
              </a:rPr>
              <a:t>These are additional key terms.</a:t>
            </a:r>
          </a:p>
          <a:p>
            <a:pPr>
              <a:lnSpc>
                <a:spcPct val="80000"/>
              </a:lnSpc>
            </a:pPr>
            <a:r>
              <a:rPr lang="en-US" sz="1100" b="1" dirty="0">
                <a:solidFill>
                  <a:srgbClr val="000000"/>
                </a:solidFill>
                <a:sym typeface="Wingdings" pitchFamily="2" charset="2"/>
              </a:rPr>
              <a:t>Key Issues</a:t>
            </a:r>
          </a:p>
          <a:p>
            <a:pPr>
              <a:lnSpc>
                <a:spcPct val="80000"/>
              </a:lnSpc>
            </a:pPr>
            <a:r>
              <a:rPr lang="en-US" sz="1100" u="sng" dirty="0">
                <a:solidFill>
                  <a:srgbClr val="000000"/>
                </a:solidFill>
                <a:sym typeface="Wingdings" pitchFamily="2" charset="2"/>
              </a:rPr>
              <a:t>Emergency products</a:t>
            </a:r>
            <a:r>
              <a:rPr lang="en-US" sz="1100" dirty="0">
                <a:solidFill>
                  <a:srgbClr val="000000"/>
                </a:solidFill>
                <a:sym typeface="Wingdings" pitchFamily="2" charset="2"/>
              </a:rPr>
              <a:t>: products that are purchased immediately when the need is great.</a:t>
            </a:r>
          </a:p>
          <a:p>
            <a:pPr>
              <a:lnSpc>
                <a:spcPct val="80000"/>
              </a:lnSpc>
            </a:pPr>
            <a:r>
              <a:rPr lang="en-US" sz="1100" u="sng" dirty="0">
                <a:solidFill>
                  <a:srgbClr val="000000"/>
                </a:solidFill>
                <a:sym typeface="Wingdings" pitchFamily="2" charset="2"/>
              </a:rPr>
              <a:t>Shopping products</a:t>
            </a:r>
            <a:r>
              <a:rPr lang="en-US" sz="1100" dirty="0">
                <a:solidFill>
                  <a:srgbClr val="000000"/>
                </a:solidFill>
                <a:sym typeface="Wingdings" pitchFamily="2" charset="2"/>
              </a:rPr>
              <a:t>: products that a customer feels are worth the time and effort to compare with competing products.</a:t>
            </a:r>
          </a:p>
          <a:p>
            <a:pPr>
              <a:lnSpc>
                <a:spcPct val="80000"/>
              </a:lnSpc>
            </a:pPr>
            <a:r>
              <a:rPr lang="en-US" sz="1100" u="sng" dirty="0">
                <a:solidFill>
                  <a:srgbClr val="000000"/>
                </a:solidFill>
                <a:sym typeface="Wingdings" pitchFamily="2" charset="2"/>
              </a:rPr>
              <a:t>Homogeneous shopping products</a:t>
            </a:r>
            <a:r>
              <a:rPr lang="en-US" sz="1100" dirty="0">
                <a:solidFill>
                  <a:srgbClr val="000000"/>
                </a:solidFill>
                <a:sym typeface="Wingdings" pitchFamily="2" charset="2"/>
              </a:rPr>
              <a:t>: shopping products the customer sees as basically the same and wants at the lowest price.</a:t>
            </a:r>
          </a:p>
          <a:p>
            <a:pPr>
              <a:lnSpc>
                <a:spcPct val="80000"/>
              </a:lnSpc>
            </a:pPr>
            <a:r>
              <a:rPr lang="en-US" sz="1100" u="sng" dirty="0">
                <a:solidFill>
                  <a:srgbClr val="000000"/>
                </a:solidFill>
                <a:sym typeface="Wingdings" pitchFamily="2" charset="2"/>
              </a:rPr>
              <a:t>Heterogeneous shopping products</a:t>
            </a:r>
            <a:r>
              <a:rPr lang="en-US" sz="1100" dirty="0">
                <a:solidFill>
                  <a:srgbClr val="000000"/>
                </a:solidFill>
                <a:sym typeface="Wingdings" pitchFamily="2" charset="2"/>
              </a:rPr>
              <a:t>: shopping products the customer sees as different and wants to inspect for quality and suitability.</a:t>
            </a:r>
          </a:p>
          <a:p>
            <a:pPr>
              <a:lnSpc>
                <a:spcPct val="80000"/>
              </a:lnSpc>
            </a:pPr>
            <a:r>
              <a:rPr lang="en-US" sz="1100" u="sng" dirty="0">
                <a:solidFill>
                  <a:srgbClr val="000000"/>
                </a:solidFill>
                <a:sym typeface="Wingdings" pitchFamily="2" charset="2"/>
              </a:rPr>
              <a:t>Specialty products</a:t>
            </a:r>
            <a:r>
              <a:rPr lang="en-US" sz="1100" dirty="0">
                <a:solidFill>
                  <a:srgbClr val="000000"/>
                </a:solidFill>
                <a:sym typeface="Wingdings" pitchFamily="2" charset="2"/>
              </a:rPr>
              <a:t>: consumer products that the customer really wants and makes a special effort to find.</a:t>
            </a:r>
          </a:p>
          <a:p>
            <a:pPr>
              <a:lnSpc>
                <a:spcPct val="80000"/>
              </a:lnSpc>
            </a:pPr>
            <a:r>
              <a:rPr lang="en-US" sz="1100" u="sng" dirty="0">
                <a:solidFill>
                  <a:srgbClr val="000000"/>
                </a:solidFill>
                <a:sym typeface="Wingdings" pitchFamily="2" charset="2"/>
              </a:rPr>
              <a:t>Unsought products</a:t>
            </a:r>
            <a:r>
              <a:rPr lang="en-US" sz="1100" dirty="0">
                <a:solidFill>
                  <a:srgbClr val="000000"/>
                </a:solidFill>
                <a:sym typeface="Wingdings" pitchFamily="2" charset="2"/>
              </a:rPr>
              <a:t>: products that potential customers don't yet want or know they can buy.</a:t>
            </a:r>
          </a:p>
          <a:p>
            <a:pPr>
              <a:lnSpc>
                <a:spcPct val="80000"/>
              </a:lnSpc>
            </a:pPr>
            <a:r>
              <a:rPr lang="en-US" sz="1100" u="sng" dirty="0">
                <a:solidFill>
                  <a:srgbClr val="000000"/>
                </a:solidFill>
                <a:sym typeface="Wingdings" pitchFamily="2" charset="2"/>
              </a:rPr>
              <a:t>New unsought products</a:t>
            </a:r>
            <a:r>
              <a:rPr lang="en-US" sz="1100" dirty="0">
                <a:solidFill>
                  <a:srgbClr val="000000"/>
                </a:solidFill>
                <a:sym typeface="Wingdings" pitchFamily="2" charset="2"/>
              </a:rPr>
              <a:t>: products offering really new ideas that potential customers don't know about yet.</a:t>
            </a:r>
          </a:p>
          <a:p>
            <a:pPr>
              <a:lnSpc>
                <a:spcPct val="80000"/>
              </a:lnSpc>
            </a:pPr>
            <a:r>
              <a:rPr lang="en-US" sz="1100" u="sng" dirty="0">
                <a:solidFill>
                  <a:srgbClr val="000000"/>
                </a:solidFill>
                <a:sym typeface="Wingdings" pitchFamily="2" charset="2"/>
              </a:rPr>
              <a:t>Regularly unsought products</a:t>
            </a:r>
            <a:r>
              <a:rPr lang="en-US" sz="1100" dirty="0">
                <a:solidFill>
                  <a:srgbClr val="000000"/>
                </a:solidFill>
                <a:sym typeface="Wingdings" pitchFamily="2" charset="2"/>
              </a:rPr>
              <a:t>: products that stay unsought but not unbought forever.</a:t>
            </a:r>
          </a:p>
          <a:p>
            <a:pPr>
              <a:lnSpc>
                <a:spcPct val="80000"/>
              </a:lnSpc>
            </a:pPr>
            <a:r>
              <a:rPr lang="en-US" sz="1100" u="sng" dirty="0">
                <a:solidFill>
                  <a:srgbClr val="000000"/>
                </a:solidFill>
                <a:sym typeface="Wingdings" pitchFamily="2" charset="2"/>
              </a:rPr>
              <a:t>Derived demand</a:t>
            </a:r>
            <a:r>
              <a:rPr lang="en-US" sz="1100" dirty="0">
                <a:solidFill>
                  <a:srgbClr val="000000"/>
                </a:solidFill>
                <a:sym typeface="Wingdings" pitchFamily="2" charset="2"/>
              </a:rPr>
              <a:t>: demand for business products derives from the demand for final consumer products.</a:t>
            </a:r>
          </a:p>
          <a:p>
            <a:pPr>
              <a:lnSpc>
                <a:spcPct val="80000"/>
              </a:lnSpc>
            </a:pPr>
            <a:r>
              <a:rPr lang="en-US" sz="1100" u="sng" dirty="0">
                <a:solidFill>
                  <a:srgbClr val="000000"/>
                </a:solidFill>
                <a:sym typeface="Wingdings" pitchFamily="2" charset="2"/>
              </a:rPr>
              <a:t>Expense item</a:t>
            </a:r>
            <a:r>
              <a:rPr lang="en-US" sz="1100" dirty="0">
                <a:solidFill>
                  <a:srgbClr val="000000"/>
                </a:solidFill>
                <a:sym typeface="Wingdings" pitchFamily="2" charset="2"/>
              </a:rPr>
              <a:t>: a product whose total cost is treated as a business expense in the period it's purchased.</a:t>
            </a:r>
          </a:p>
          <a:p>
            <a:pPr>
              <a:lnSpc>
                <a:spcPct val="80000"/>
              </a:lnSpc>
            </a:pPr>
            <a:r>
              <a:rPr lang="en-US" sz="1100" u="sng" dirty="0">
                <a:solidFill>
                  <a:srgbClr val="000000"/>
                </a:solidFill>
                <a:sym typeface="Wingdings" pitchFamily="2" charset="2"/>
              </a:rPr>
              <a:t>Capital item</a:t>
            </a:r>
            <a:r>
              <a:rPr lang="en-US" sz="1100" dirty="0">
                <a:solidFill>
                  <a:srgbClr val="000000"/>
                </a:solidFill>
                <a:sym typeface="Wingdings" pitchFamily="2" charset="2"/>
              </a:rPr>
              <a:t>: a long-lasting product that can be used and depreciated for many years.</a:t>
            </a:r>
          </a:p>
          <a:p>
            <a:pPr>
              <a:lnSpc>
                <a:spcPct val="80000"/>
              </a:lnSpc>
            </a:pPr>
            <a:r>
              <a:rPr lang="en-US" sz="1100" u="sng" dirty="0">
                <a:solidFill>
                  <a:srgbClr val="000000"/>
                </a:solidFill>
                <a:sym typeface="Wingdings" pitchFamily="2" charset="2"/>
              </a:rPr>
              <a:t>Installations</a:t>
            </a:r>
            <a:r>
              <a:rPr lang="en-US" sz="1100" dirty="0">
                <a:solidFill>
                  <a:srgbClr val="000000"/>
                </a:solidFill>
                <a:sym typeface="Wingdings" pitchFamily="2" charset="2"/>
              </a:rPr>
              <a:t>: important capital items such as buildings, land rights, and major equipment.</a:t>
            </a:r>
          </a:p>
          <a:p>
            <a:pPr>
              <a:lnSpc>
                <a:spcPct val="80000"/>
              </a:lnSpc>
            </a:pPr>
            <a:r>
              <a:rPr lang="en-US" sz="1100" u="sng" dirty="0">
                <a:solidFill>
                  <a:srgbClr val="000000"/>
                </a:solidFill>
                <a:sym typeface="Wingdings" pitchFamily="2" charset="2"/>
              </a:rPr>
              <a:t>Accessories</a:t>
            </a:r>
            <a:r>
              <a:rPr lang="en-US" sz="1100" dirty="0">
                <a:solidFill>
                  <a:srgbClr val="000000"/>
                </a:solidFill>
                <a:sym typeface="Wingdings" pitchFamily="2" charset="2"/>
              </a:rPr>
              <a:t>: short‑lived capital items—tools and equipment used in production or office activities.</a:t>
            </a:r>
          </a:p>
          <a:p>
            <a:pPr>
              <a:lnSpc>
                <a:spcPct val="80000"/>
              </a:lnSpc>
            </a:pPr>
            <a:r>
              <a:rPr lang="en-US" sz="1100" u="sng" dirty="0">
                <a:solidFill>
                  <a:srgbClr val="000000"/>
                </a:solidFill>
                <a:sym typeface="Wingdings" pitchFamily="2" charset="2"/>
              </a:rPr>
              <a:t>Raw materials</a:t>
            </a:r>
            <a:r>
              <a:rPr lang="en-US" sz="1100" dirty="0">
                <a:solidFill>
                  <a:srgbClr val="000000"/>
                </a:solidFill>
                <a:sym typeface="Wingdings" pitchFamily="2" charset="2"/>
              </a:rPr>
              <a:t>: unprocessed expense items such as logs, iron ore, and wheat that are moved to the next production process with little handling.</a:t>
            </a:r>
          </a:p>
          <a:p>
            <a:pPr>
              <a:lnSpc>
                <a:spcPct val="80000"/>
              </a:lnSpc>
            </a:pPr>
            <a:r>
              <a:rPr lang="en-US" sz="1100" u="sng" dirty="0">
                <a:solidFill>
                  <a:srgbClr val="000000"/>
                </a:solidFill>
                <a:sym typeface="Wingdings" pitchFamily="2" charset="2"/>
              </a:rPr>
              <a:t>Farm products</a:t>
            </a:r>
            <a:r>
              <a:rPr lang="en-US" sz="1100" dirty="0">
                <a:solidFill>
                  <a:srgbClr val="000000"/>
                </a:solidFill>
                <a:sym typeface="Wingdings" pitchFamily="2" charset="2"/>
              </a:rPr>
              <a:t>: products grown by farmers, such as oranges, sugar cane, and cattle.</a:t>
            </a:r>
          </a:p>
          <a:p>
            <a:pPr>
              <a:lnSpc>
                <a:spcPct val="80000"/>
              </a:lnSpc>
            </a:pPr>
            <a:r>
              <a:rPr lang="en-US" sz="1100" u="sng" dirty="0">
                <a:solidFill>
                  <a:srgbClr val="000000"/>
                </a:solidFill>
                <a:sym typeface="Wingdings" pitchFamily="2" charset="2"/>
              </a:rPr>
              <a:t>Natural products</a:t>
            </a:r>
            <a:r>
              <a:rPr lang="en-US" sz="1100" dirty="0">
                <a:solidFill>
                  <a:srgbClr val="000000"/>
                </a:solidFill>
                <a:sym typeface="Wingdings" pitchFamily="2" charset="2"/>
              </a:rPr>
              <a:t>: products that occur in nature such as timber, iron ore, oil, and coal.</a:t>
            </a:r>
          </a:p>
          <a:p>
            <a:pPr>
              <a:lnSpc>
                <a:spcPct val="80000"/>
              </a:lnSpc>
            </a:pPr>
            <a:r>
              <a:rPr lang="en-US" sz="1100" u="sng" dirty="0">
                <a:solidFill>
                  <a:srgbClr val="000000"/>
                </a:solidFill>
                <a:sym typeface="Wingdings" pitchFamily="2" charset="2"/>
              </a:rPr>
              <a:t>Components</a:t>
            </a:r>
            <a:r>
              <a:rPr lang="en-US" sz="1100" dirty="0">
                <a:solidFill>
                  <a:srgbClr val="000000"/>
                </a:solidFill>
                <a:sym typeface="Wingdings" pitchFamily="2" charset="2"/>
              </a:rPr>
              <a:t>: processed expense items that become part of a finished product.</a:t>
            </a:r>
          </a:p>
          <a:p>
            <a:pPr>
              <a:lnSpc>
                <a:spcPct val="80000"/>
              </a:lnSpc>
            </a:pPr>
            <a:r>
              <a:rPr lang="en-US" sz="1100" u="sng" dirty="0">
                <a:solidFill>
                  <a:srgbClr val="000000"/>
                </a:solidFill>
                <a:sym typeface="Wingdings" pitchFamily="2" charset="2"/>
              </a:rPr>
              <a:t>Supplies</a:t>
            </a:r>
            <a:r>
              <a:rPr lang="en-US" sz="1100" dirty="0">
                <a:solidFill>
                  <a:srgbClr val="000000"/>
                </a:solidFill>
                <a:sym typeface="Wingdings" pitchFamily="2" charset="2"/>
              </a:rPr>
              <a:t>: expense items that do not become part of a finished product.</a:t>
            </a:r>
          </a:p>
          <a:p>
            <a:pPr>
              <a:lnSpc>
                <a:spcPct val="80000"/>
              </a:lnSpc>
            </a:pPr>
            <a:r>
              <a:rPr lang="en-US" sz="1100" u="sng" dirty="0">
                <a:solidFill>
                  <a:srgbClr val="000000"/>
                </a:solidFill>
                <a:sym typeface="Wingdings" pitchFamily="2" charset="2"/>
              </a:rPr>
              <a:t>Professional services</a:t>
            </a:r>
            <a:r>
              <a:rPr lang="en-US" sz="1100" dirty="0">
                <a:solidFill>
                  <a:srgbClr val="000000"/>
                </a:solidFill>
                <a:sym typeface="Wingdings" pitchFamily="2" charset="2"/>
              </a:rPr>
              <a:t>: specialized services that support a firm's operations.</a:t>
            </a:r>
            <a:endParaRPr lang="en-US" sz="1100" b="1" dirty="0">
              <a:solidFill>
                <a:srgbClr val="000000"/>
              </a:solidFill>
              <a:sym typeface="Wingdings" pitchFamily="2" charset="2"/>
            </a:endParaRPr>
          </a:p>
        </p:txBody>
      </p:sp>
      <p:sp>
        <p:nvSpPr>
          <p:cNvPr id="116740" name="Text Box 3"/>
          <p:cNvSpPr txBox="1">
            <a:spLocks noChangeArrowheads="1"/>
          </p:cNvSpPr>
          <p:nvPr/>
        </p:nvSpPr>
        <p:spPr bwMode="auto">
          <a:xfrm>
            <a:off x="4389438" y="401638"/>
            <a:ext cx="2436812" cy="804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790" tIns="48395" rIns="96790" bIns="48395">
            <a:spAutoFit/>
          </a:bodyPr>
          <a:lstStyle>
            <a:lvl1pPr defTabSz="931863" eaLnBrk="0" hangingPunct="0">
              <a:defRPr sz="3600">
                <a:solidFill>
                  <a:schemeClr val="tx1"/>
                </a:solidFill>
                <a:latin typeface="Arial" pitchFamily="34" charset="0"/>
                <a:cs typeface="Arial" pitchFamily="34" charset="0"/>
              </a:defRPr>
            </a:lvl1pPr>
            <a:lvl2pPr marL="742950" indent="-285750" defTabSz="931863" eaLnBrk="0" hangingPunct="0">
              <a:defRPr sz="3600">
                <a:solidFill>
                  <a:schemeClr val="tx1"/>
                </a:solidFill>
                <a:latin typeface="Arial" pitchFamily="34" charset="0"/>
                <a:cs typeface="Arial" pitchFamily="34" charset="0"/>
              </a:defRPr>
            </a:lvl2pPr>
            <a:lvl3pPr marL="1143000" indent="-228600" defTabSz="931863" eaLnBrk="0" hangingPunct="0">
              <a:defRPr sz="3600">
                <a:solidFill>
                  <a:schemeClr val="tx1"/>
                </a:solidFill>
                <a:latin typeface="Arial" pitchFamily="34" charset="0"/>
                <a:cs typeface="Arial" pitchFamily="34" charset="0"/>
              </a:defRPr>
            </a:lvl3pPr>
            <a:lvl4pPr marL="1600200" indent="-228600" defTabSz="931863" eaLnBrk="0" hangingPunct="0">
              <a:defRPr sz="3600">
                <a:solidFill>
                  <a:schemeClr val="tx1"/>
                </a:solidFill>
                <a:latin typeface="Arial" pitchFamily="34" charset="0"/>
                <a:cs typeface="Arial" pitchFamily="34" charset="0"/>
              </a:defRPr>
            </a:lvl4pPr>
            <a:lvl5pPr marL="2057400" indent="-228600" defTabSz="931863" eaLnBrk="0" hangingPunct="0">
              <a:defRPr sz="3600">
                <a:solidFill>
                  <a:schemeClr val="tx1"/>
                </a:solidFill>
                <a:latin typeface="Arial" pitchFamily="34" charset="0"/>
                <a:cs typeface="Arial" pitchFamily="34" charset="0"/>
              </a:defRPr>
            </a:lvl5pPr>
            <a:lvl6pPr marL="25146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defTabSz="931863"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Bef>
                <a:spcPct val="50000"/>
              </a:spcBef>
            </a:pPr>
            <a:r>
              <a:rPr lang="en-US" sz="2300" b="1" baseline="-25000" dirty="0">
                <a:solidFill>
                  <a:srgbClr val="000000"/>
                </a:solidFill>
              </a:rPr>
              <a:t>This slide refers to boldfaced terms appearing in Chapter 8.</a:t>
            </a:r>
          </a:p>
        </p:txBody>
      </p:sp>
    </p:spTree>
    <p:extLst>
      <p:ext uri="{BB962C8B-B14F-4D97-AF65-F5344CB8AC3E}">
        <p14:creationId xmlns:p14="http://schemas.microsoft.com/office/powerpoint/2010/main" val="341427876"/>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Isosceles Triangle 3"/>
          <p:cNvSpPr/>
          <p:nvPr/>
        </p:nvSpPr>
        <p:spPr>
          <a:xfrm rot="16200000">
            <a:off x="7550151" y="5296693"/>
            <a:ext cx="1893887" cy="1293812"/>
          </a:xfrm>
          <a:prstGeom prst="triangle">
            <a:avLst>
              <a:gd name="adj" fmla="val 51323"/>
            </a:avLst>
          </a:prstGeom>
          <a:solidFill>
            <a:srgbClr val="C00000"/>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fontAlgn="auto">
              <a:spcBef>
                <a:spcPts val="0"/>
              </a:spcBef>
              <a:spcAft>
                <a:spcPts val="0"/>
              </a:spcAft>
              <a:defRPr/>
            </a:pPr>
            <a:endParaRPr lang="en-US"/>
          </a:p>
        </p:txBody>
      </p:sp>
      <p:sp>
        <p:nvSpPr>
          <p:cNvPr id="8" name="Title 7"/>
          <p:cNvSpPr>
            <a:spLocks noGrp="1"/>
          </p:cNvSpPr>
          <p:nvPr>
            <p:ph type="ctrTitle"/>
          </p:nvPr>
        </p:nvSpPr>
        <p:spPr>
          <a:xfrm>
            <a:off x="5486400" y="776288"/>
            <a:ext cx="3117056" cy="1470025"/>
          </a:xfrm>
        </p:spPr>
        <p:txBody>
          <a:bodyPr wrap="square" lIns="91440" tIns="45720" rIns="91440" bIns="45720" numCol="1" anchor="b" anchorCtr="0" compatLnSpc="1">
            <a:prstTxWarp prst="textNoShape">
              <a:avLst/>
            </a:prstTxWarp>
          </a:bodyPr>
          <a:lstStyle>
            <a:lvl1pPr>
              <a:defRPr lang="en-US" sz="4400" dirty="0">
                <a:ln>
                  <a:noFill/>
                </a:ln>
                <a:effectLst>
                  <a:outerShdw blurRad="38100" dist="38100" dir="2700000" algn="tl">
                    <a:srgbClr val="000000"/>
                  </a:outerShdw>
                </a:effectLst>
              </a:defRPr>
            </a:lvl1pPr>
          </a:lstStyle>
          <a:p>
            <a:pPr lvl="0"/>
            <a:r>
              <a:rPr lang="en-US"/>
              <a:t>Click to edit Master title style</a:t>
            </a:r>
            <a:endParaRPr lang="en-US" dirty="0"/>
          </a:p>
        </p:txBody>
      </p:sp>
      <p:sp>
        <p:nvSpPr>
          <p:cNvPr id="9" name="Subtitle 8"/>
          <p:cNvSpPr>
            <a:spLocks noGrp="1"/>
          </p:cNvSpPr>
          <p:nvPr>
            <p:ph type="subTitle" idx="1"/>
          </p:nvPr>
        </p:nvSpPr>
        <p:spPr>
          <a:xfrm>
            <a:off x="5486400" y="2250280"/>
            <a:ext cx="3117056" cy="1752600"/>
          </a:xfr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ormAutofit/>
          </a:bodyPr>
          <a:lstStyle>
            <a:lvl1pPr marL="65087" indent="0">
              <a:buNone/>
              <a:defRPr lang="en-US" dirty="0">
                <a:ln>
                  <a:noFill/>
                </a:ln>
                <a:solidFill>
                  <a:srgbClr val="FFFFFF"/>
                </a:solidFill>
              </a:defRPr>
            </a:lvl1pPr>
          </a:lstStyle>
          <a:p>
            <a:pPr lvl="0"/>
            <a:r>
              <a:rPr lang="en-US" dirty="0"/>
              <a:t>Click to edit Master subtitle style</a:t>
            </a:r>
          </a:p>
        </p:txBody>
      </p:sp>
      <p:sp>
        <p:nvSpPr>
          <p:cNvPr id="6" name="Date Placeholder 27"/>
          <p:cNvSpPr>
            <a:spLocks noGrp="1"/>
          </p:cNvSpPr>
          <p:nvPr>
            <p:ph type="dt" sz="half" idx="10"/>
          </p:nvPr>
        </p:nvSpPr>
        <p:spPr>
          <a:xfrm>
            <a:off x="1371600" y="6011863"/>
            <a:ext cx="5791200" cy="365125"/>
          </a:xfrm>
        </p:spPr>
        <p:txBody>
          <a:bodyPr tIns="0" bIns="0" anchor="t"/>
          <a:lstStyle>
            <a:lvl1pPr algn="r">
              <a:defRPr sz="1000"/>
            </a:lvl1pPr>
          </a:lstStyle>
          <a:p>
            <a:pPr>
              <a:defRPr/>
            </a:pPr>
            <a:fld id="{6EB6C1F4-09DF-4CBD-8AE7-DAA002C80D99}" type="datetimeFigureOut">
              <a:rPr lang="en-US" smtClean="0"/>
              <a:pPr>
                <a:defRPr/>
              </a:pPr>
              <a:t>3/11/19</a:t>
            </a:fld>
            <a:endParaRPr lang="en-US"/>
          </a:p>
        </p:txBody>
      </p:sp>
      <p:sp>
        <p:nvSpPr>
          <p:cNvPr id="7" name="Footer Placeholder 16"/>
          <p:cNvSpPr>
            <a:spLocks noGrp="1"/>
          </p:cNvSpPr>
          <p:nvPr>
            <p:ph type="ftr" sz="quarter" idx="11"/>
          </p:nvPr>
        </p:nvSpPr>
        <p:spPr>
          <a:xfrm>
            <a:off x="1371600" y="5649913"/>
            <a:ext cx="5791200" cy="365125"/>
          </a:xfrm>
        </p:spPr>
        <p:txBody>
          <a:bodyPr tIns="0" bIns="0"/>
          <a:lstStyle>
            <a:lvl1pPr algn="r">
              <a:defRPr sz="1100"/>
            </a:lvl1pPr>
          </a:lstStyle>
          <a:p>
            <a:pPr>
              <a:defRPr/>
            </a:pPr>
            <a:endParaRPr lang="en-US"/>
          </a:p>
        </p:txBody>
      </p:sp>
      <p:sp>
        <p:nvSpPr>
          <p:cNvPr id="10" name="Slide Number Placeholder 28"/>
          <p:cNvSpPr>
            <a:spLocks noGrp="1"/>
          </p:cNvSpPr>
          <p:nvPr>
            <p:ph type="sldNum" sz="quarter" idx="12"/>
          </p:nvPr>
        </p:nvSpPr>
        <p:spPr>
          <a:xfrm>
            <a:off x="8391525" y="5753100"/>
            <a:ext cx="503238" cy="365125"/>
          </a:xfrm>
        </p:spPr>
        <p:txBody>
          <a:bodyPr anchor="ctr"/>
          <a:lstStyle>
            <a:lvl1pPr algn="ctr">
              <a:defRPr sz="1300">
                <a:solidFill>
                  <a:srgbClr val="FFFFFF"/>
                </a:solidFill>
              </a:defRPr>
            </a:lvl1pPr>
          </a:lstStyle>
          <a:p>
            <a:pPr>
              <a:defRPr/>
            </a:pPr>
            <a:fld id="{2E154F38-8ABF-43EF-A45A-89B6A2650F04}" type="slidenum">
              <a:rPr lang="en-US" smtClean="0"/>
              <a:pPr>
                <a:defRPr/>
              </a:pPr>
              <a:t>‹#›</a:t>
            </a:fld>
            <a:endParaRPr lang="en-US"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838200" y="589915"/>
            <a:ext cx="4108915" cy="5257800"/>
          </a:xfrm>
          <a:prstGeom prst="rect">
            <a:avLst/>
          </a:prstGeom>
          <a:ln w="38100">
            <a:solidFill>
              <a:srgbClr val="C00000"/>
            </a:solidFill>
          </a:ln>
          <a:effectLst>
            <a:reflection blurRad="6350" stA="52000" endA="300" endPos="35000" dir="5400000" sy="-100000" algn="bl" rotWithShape="0"/>
          </a:effectLst>
        </p:spPr>
      </p:pic>
      <p:pic>
        <p:nvPicPr>
          <p:cNvPr id="12" name="Picture 11"/>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Tree>
    <p:extLst>
      <p:ext uri="{BB962C8B-B14F-4D97-AF65-F5344CB8AC3E}">
        <p14:creationId xmlns:p14="http://schemas.microsoft.com/office/powerpoint/2010/main" val="1440840437"/>
      </p:ext>
    </p:extLst>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67494"/>
            <a:ext cx="8229600" cy="1399032"/>
          </a:xfrm>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idx="1"/>
          </p:nvPr>
        </p:nvSpPr>
        <p:spPr>
          <a:xfrm>
            <a:off x="457200" y="1882808"/>
            <a:ext cx="8229600" cy="4572000"/>
          </a:xfrm>
        </p:spPr>
        <p:txBody>
          <a:bodyPr/>
          <a:lstStyle>
            <a:lvl1pPr>
              <a:buClr>
                <a:srgbClr val="FFD875"/>
              </a:buClr>
              <a:buSzPct val="101000"/>
              <a:defRPr>
                <a:solidFill>
                  <a:schemeClr val="tx1"/>
                </a:solidFill>
              </a:defRPr>
            </a:lvl1pPr>
            <a:lvl2pPr>
              <a:buClr>
                <a:srgbClr val="FFD875"/>
              </a:buClr>
              <a:buSzPct val="101000"/>
              <a:defRPr>
                <a:solidFill>
                  <a:schemeClr val="tx1"/>
                </a:solidFill>
              </a:defRPr>
            </a:lvl2pPr>
            <a:lvl3pPr>
              <a:buClr>
                <a:srgbClr val="FFD875"/>
              </a:buClr>
              <a:buSzPct val="101000"/>
              <a:defRPr>
                <a:solidFill>
                  <a:schemeClr val="tx1"/>
                </a:solidFill>
              </a:defRPr>
            </a:lvl3pPr>
            <a:lvl4pPr>
              <a:buClr>
                <a:srgbClr val="FFD875"/>
              </a:buClr>
              <a:buSzPct val="101000"/>
              <a:defRPr>
                <a:solidFill>
                  <a:schemeClr val="tx1"/>
                </a:solidFill>
              </a:defRPr>
            </a:lvl4pPr>
            <a:lvl5pPr>
              <a:buClr>
                <a:srgbClr val="FFD875"/>
              </a:buClr>
              <a:buSzPct val="101000"/>
              <a:defRPr>
                <a:solidFill>
                  <a:schemeClr val="tx1"/>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791075" y="6480175"/>
            <a:ext cx="2133600" cy="301625"/>
          </a:xfrm>
        </p:spPr>
        <p:txBody>
          <a:bodyPr/>
          <a:lstStyle>
            <a:lvl1pPr>
              <a:defRPr/>
            </a:lvl1pPr>
          </a:lstStyle>
          <a:p>
            <a:pPr>
              <a:defRPr/>
            </a:pPr>
            <a:fld id="{DF42D086-5DC0-413A-B272-7DA69D96D17F}" type="datetimeFigureOut">
              <a:rPr lang="en-US" smtClean="0"/>
              <a:pPr>
                <a:defRPr/>
              </a:pPr>
              <a:t>3/11/19</a:t>
            </a:fld>
            <a:endParaRPr lang="en-US"/>
          </a:p>
        </p:txBody>
      </p:sp>
      <p:sp>
        <p:nvSpPr>
          <p:cNvPr id="5" name="Footer Placeholder 4"/>
          <p:cNvSpPr>
            <a:spLocks noGrp="1"/>
          </p:cNvSpPr>
          <p:nvPr>
            <p:ph type="ftr" sz="quarter" idx="11"/>
          </p:nvPr>
        </p:nvSpPr>
        <p:spPr>
          <a:xfrm>
            <a:off x="457200" y="6481763"/>
            <a:ext cx="4259263" cy="300037"/>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DB7D8D0-F5AA-4068-A8E0-648E31EA60FF}" type="slidenum">
              <a:rPr lang="en-US" smtClean="0"/>
              <a:pPr>
                <a:defRPr/>
              </a:pPr>
              <a:t>‹#›</a:t>
            </a:fld>
            <a:endParaRPr lang="en-US" dirty="0"/>
          </a:p>
        </p:txBody>
      </p:sp>
    </p:spTree>
    <p:extLst>
      <p:ext uri="{BB962C8B-B14F-4D97-AF65-F5344CB8AC3E}">
        <p14:creationId xmlns:p14="http://schemas.microsoft.com/office/powerpoint/2010/main" val="155652758"/>
      </p:ext>
    </p:extLst>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Content Placeholder 2"/>
          <p:cNvSpPr>
            <a:spLocks noGrp="1"/>
          </p:cNvSpPr>
          <p:nvPr>
            <p:ph sz="half" idx="1"/>
          </p:nvPr>
        </p:nvSpPr>
        <p:spPr>
          <a:xfrm>
            <a:off x="457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722437"/>
            <a:ext cx="4038600" cy="4525963"/>
          </a:xfrm>
        </p:spPr>
        <p:txBody>
          <a:bodyPr/>
          <a:lstStyle>
            <a:lvl1pPr>
              <a:defRPr sz="2600"/>
            </a:lvl1pPr>
            <a:lvl2pPr>
              <a:defRPr sz="2400"/>
            </a:lvl2pPr>
            <a:lvl3pPr>
              <a:defRPr sz="2000"/>
            </a:lvl3pPr>
            <a:lvl4pPr>
              <a:defRPr sz="1800"/>
            </a:lvl4pPr>
            <a:lvl5pPr>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13"/>
          <p:cNvSpPr>
            <a:spLocks noGrp="1"/>
          </p:cNvSpPr>
          <p:nvPr>
            <p:ph type="dt" sz="half" idx="10"/>
          </p:nvPr>
        </p:nvSpPr>
        <p:spPr/>
        <p:txBody>
          <a:bodyPr/>
          <a:lstStyle>
            <a:lvl1pPr>
              <a:defRPr/>
            </a:lvl1pPr>
          </a:lstStyle>
          <a:p>
            <a:pPr>
              <a:defRPr/>
            </a:pPr>
            <a:fld id="{0B993F26-E888-43EB-8A92-1322FEEAEF5E}" type="datetimeFigureOut">
              <a:rPr lang="en-US" smtClean="0"/>
              <a:pPr>
                <a:defRPr/>
              </a:pPr>
              <a:t>3/11/19</a:t>
            </a:fld>
            <a:endParaRPr lang="en-US"/>
          </a:p>
        </p:txBody>
      </p:sp>
      <p:sp>
        <p:nvSpPr>
          <p:cNvPr id="6" name="Footer Placeholder 2"/>
          <p:cNvSpPr>
            <a:spLocks noGrp="1"/>
          </p:cNvSpPr>
          <p:nvPr>
            <p:ph type="ftr" sz="quarter" idx="11"/>
          </p:nvPr>
        </p:nvSpPr>
        <p:spPr/>
        <p:txBody>
          <a:bodyPr/>
          <a:lstStyle>
            <a:lvl1pPr>
              <a:defRPr/>
            </a:lvl1pPr>
          </a:lstStyle>
          <a:p>
            <a:pPr>
              <a:defRPr/>
            </a:pPr>
            <a:endParaRPr lang="en-US"/>
          </a:p>
        </p:txBody>
      </p:sp>
      <p:sp>
        <p:nvSpPr>
          <p:cNvPr id="7" name="Slide Number Placeholder 22"/>
          <p:cNvSpPr>
            <a:spLocks noGrp="1"/>
          </p:cNvSpPr>
          <p:nvPr>
            <p:ph type="sldNum" sz="quarter" idx="12"/>
          </p:nvPr>
        </p:nvSpPr>
        <p:spPr/>
        <p:txBody>
          <a:bodyPr/>
          <a:lstStyle>
            <a:lvl1pPr>
              <a:defRPr/>
            </a:lvl1pPr>
          </a:lstStyle>
          <a:p>
            <a:pPr>
              <a:defRPr/>
            </a:pPr>
            <a:fld id="{5BE45B4C-E98B-4FD5-BEC2-5EC35954D6A1}" type="slidenum">
              <a:rPr lang="en-US" smtClean="0"/>
              <a:pPr>
                <a:defRPr/>
              </a:pPr>
              <a:t>‹#›</a:t>
            </a:fld>
            <a:endParaRPr lang="en-US" dirty="0"/>
          </a:p>
        </p:txBody>
      </p:sp>
    </p:spTree>
    <p:extLst>
      <p:ext uri="{BB962C8B-B14F-4D97-AF65-F5344CB8AC3E}">
        <p14:creationId xmlns:p14="http://schemas.microsoft.com/office/powerpoint/2010/main" val="4023859055"/>
      </p:ext>
    </p:extLst>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248198" y="290732"/>
            <a:ext cx="1066800" cy="6153912"/>
          </a:xfrm>
        </p:spPr>
        <p:txBody>
          <a:bodyPr vert="vert270" anchor="b"/>
          <a:lstStyle>
            <a:lvl1pPr marL="0" algn="ctr">
              <a:defRPr sz="3300" b="1">
                <a:ln w="6350">
                  <a:solidFill>
                    <a:schemeClr val="tx1"/>
                  </a:solidFill>
                </a:ln>
                <a:solidFill>
                  <a:schemeClr val="tx1"/>
                </a:solidFill>
              </a:defRPr>
            </a:lvl1pPr>
          </a:lstStyle>
          <a:p>
            <a:r>
              <a:rPr lang="en-US"/>
              <a:t>Click to edit Master title style</a:t>
            </a:r>
          </a:p>
        </p:txBody>
      </p:sp>
      <p:sp>
        <p:nvSpPr>
          <p:cNvPr id="3" name="Text Placeholder 2"/>
          <p:cNvSpPr>
            <a:spLocks noGrp="1"/>
          </p:cNvSpPr>
          <p:nvPr>
            <p:ph type="body" idx="1"/>
          </p:nvPr>
        </p:nvSpPr>
        <p:spPr>
          <a:xfrm>
            <a:off x="1365006" y="290732"/>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4" name="Text Placeholder 3"/>
          <p:cNvSpPr>
            <a:spLocks noGrp="1"/>
          </p:cNvSpPr>
          <p:nvPr>
            <p:ph type="body" sz="half" idx="3"/>
          </p:nvPr>
        </p:nvSpPr>
        <p:spPr>
          <a:xfrm>
            <a:off x="1365006" y="3427124"/>
            <a:ext cx="581024" cy="3017520"/>
          </a:xfrm>
          <a:solidFill>
            <a:schemeClr val="bg1"/>
          </a:solidFill>
          <a:ln w="12700">
            <a:noFill/>
          </a:ln>
        </p:spPr>
        <p:txBody>
          <a:bodyPr vert="vert270" anchor="ctr"/>
          <a:lstStyle>
            <a:lvl1pPr marL="0" indent="0" algn="ctr">
              <a:buNone/>
              <a:defRPr sz="1600" b="0">
                <a:solidFill>
                  <a:schemeClr val="tx1"/>
                </a:solidFill>
              </a:defRPr>
            </a:lvl1pPr>
            <a:lvl2pPr>
              <a:buNone/>
              <a:defRPr sz="2000" b="1"/>
            </a:lvl2pPr>
            <a:lvl3pPr>
              <a:buNone/>
              <a:defRPr sz="1800" b="1"/>
            </a:lvl3pPr>
            <a:lvl4pPr>
              <a:buNone/>
              <a:defRPr sz="1600" b="1"/>
            </a:lvl4pPr>
            <a:lvl5pPr>
              <a:buNone/>
              <a:defRPr sz="1600" b="1"/>
            </a:lvl5pPr>
          </a:lstStyle>
          <a:p>
            <a:pPr lvl="0"/>
            <a:r>
              <a:rPr lang="en-US"/>
              <a:t>Click to edit Master text styles</a:t>
            </a:r>
          </a:p>
        </p:txBody>
      </p:sp>
      <p:sp>
        <p:nvSpPr>
          <p:cNvPr id="5" name="Content Placeholder 4"/>
          <p:cNvSpPr>
            <a:spLocks noGrp="1"/>
          </p:cNvSpPr>
          <p:nvPr>
            <p:ph sz="quarter" idx="2"/>
          </p:nvPr>
        </p:nvSpPr>
        <p:spPr>
          <a:xfrm>
            <a:off x="2022230" y="290732"/>
            <a:ext cx="6858000" cy="3017520"/>
          </a:xfrm>
        </p:spPr>
        <p:txBody>
          <a:bodyPr/>
          <a:lstStyle>
            <a:lvl1pPr algn="l">
              <a:defRPr sz="2400"/>
            </a:lvl1pPr>
            <a:lvl2pPr algn="l">
              <a:defRPr sz="2000"/>
            </a:lvl2pPr>
            <a:lvl3pPr algn="l">
              <a:defRPr sz="1800"/>
            </a:lvl3pPr>
            <a:lvl4pPr algn="l">
              <a:defRPr sz="1600"/>
            </a:lvl4pPr>
            <a:lvl5pPr algn="l">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2022230" y="3427124"/>
            <a:ext cx="6858000" cy="3017520"/>
          </a:xfrm>
        </p:spPr>
        <p:txBody>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791075" y="6481763"/>
            <a:ext cx="2130425" cy="301625"/>
          </a:xfrm>
        </p:spPr>
        <p:txBody>
          <a:bodyPr/>
          <a:lstStyle>
            <a:lvl1pPr>
              <a:defRPr/>
            </a:lvl1pPr>
          </a:lstStyle>
          <a:p>
            <a:pPr>
              <a:defRPr/>
            </a:pPr>
            <a:fld id="{CD849EC5-60F3-4C5A-90C8-440F8540E325}" type="datetimeFigureOut">
              <a:rPr lang="en-US" smtClean="0"/>
              <a:pPr>
                <a:defRPr/>
              </a:pPr>
              <a:t>3/11/19</a:t>
            </a:fld>
            <a:endParaRPr lang="en-US"/>
          </a:p>
        </p:txBody>
      </p:sp>
      <p:sp>
        <p:nvSpPr>
          <p:cNvPr id="8" name="Footer Placeholder 7"/>
          <p:cNvSpPr>
            <a:spLocks noGrp="1"/>
          </p:cNvSpPr>
          <p:nvPr>
            <p:ph type="ftr" sz="quarter" idx="11"/>
          </p:nvPr>
        </p:nvSpPr>
        <p:spPr>
          <a:xfrm>
            <a:off x="457200" y="6481763"/>
            <a:ext cx="4260850" cy="301625"/>
          </a:xfrm>
        </p:spPr>
        <p:txBody>
          <a:bodyPr/>
          <a:lstStyle>
            <a:lvl1pPr>
              <a:defRPr/>
            </a:lvl1pPr>
          </a:lstStyle>
          <a:p>
            <a:pPr>
              <a:defRPr/>
            </a:pPr>
            <a:endParaRPr lang="en-US"/>
          </a:p>
        </p:txBody>
      </p:sp>
      <p:sp>
        <p:nvSpPr>
          <p:cNvPr id="9" name="Slide Number Placeholder 8"/>
          <p:cNvSpPr>
            <a:spLocks noGrp="1"/>
          </p:cNvSpPr>
          <p:nvPr>
            <p:ph type="sldNum" sz="quarter" idx="12"/>
          </p:nvPr>
        </p:nvSpPr>
        <p:spPr>
          <a:xfrm>
            <a:off x="7589838" y="6483350"/>
            <a:ext cx="503237" cy="301625"/>
          </a:xfrm>
        </p:spPr>
        <p:txBody>
          <a:bodyPr/>
          <a:lstStyle>
            <a:lvl1pPr algn="ctr">
              <a:defRPr/>
            </a:lvl1pPr>
          </a:lstStyle>
          <a:p>
            <a:pPr>
              <a:defRPr/>
            </a:pPr>
            <a:fld id="{686C0DCD-5B8F-4D42-AF65-0B5A729FF64F}" type="slidenum">
              <a:rPr lang="en-US" smtClean="0"/>
              <a:pPr>
                <a:defRPr/>
              </a:pPr>
              <a:t>‹#›</a:t>
            </a:fld>
            <a:endParaRPr lang="en-US" dirty="0"/>
          </a:p>
        </p:txBody>
      </p:sp>
    </p:spTree>
    <p:extLst>
      <p:ext uri="{BB962C8B-B14F-4D97-AF65-F5344CB8AC3E}">
        <p14:creationId xmlns:p14="http://schemas.microsoft.com/office/powerpoint/2010/main" val="29718068"/>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stStyle>
          <a:p>
            <a:r>
              <a:rPr lang="en-US" dirty="0"/>
              <a:t>Click to edit Master title style</a:t>
            </a:r>
          </a:p>
        </p:txBody>
      </p:sp>
      <p:sp>
        <p:nvSpPr>
          <p:cNvPr id="3" name="Date Placeholder 13"/>
          <p:cNvSpPr>
            <a:spLocks noGrp="1"/>
          </p:cNvSpPr>
          <p:nvPr>
            <p:ph type="dt" sz="half" idx="10"/>
          </p:nvPr>
        </p:nvSpPr>
        <p:spPr/>
        <p:txBody>
          <a:bodyPr/>
          <a:lstStyle>
            <a:lvl1pPr>
              <a:defRPr/>
            </a:lvl1pPr>
          </a:lstStyle>
          <a:p>
            <a:pPr>
              <a:defRPr/>
            </a:pPr>
            <a:fld id="{35EB01FA-C711-4C95-9DE8-DAA32828A876}" type="datetimeFigureOut">
              <a:rPr lang="en-US" smtClean="0"/>
              <a:pPr>
                <a:defRPr/>
              </a:pPr>
              <a:t>3/11/19</a:t>
            </a:fld>
            <a:endParaRPr lang="en-US"/>
          </a:p>
        </p:txBody>
      </p:sp>
      <p:sp>
        <p:nvSpPr>
          <p:cNvPr id="4" name="Footer Placeholder 2"/>
          <p:cNvSpPr>
            <a:spLocks noGrp="1"/>
          </p:cNvSpPr>
          <p:nvPr>
            <p:ph type="ftr" sz="quarter" idx="11"/>
          </p:nvPr>
        </p:nvSpPr>
        <p:spPr/>
        <p:txBody>
          <a:bodyPr/>
          <a:lstStyle>
            <a:lvl1pPr>
              <a:defRPr/>
            </a:lvl1pPr>
          </a:lstStyle>
          <a:p>
            <a:pPr>
              <a:defRPr/>
            </a:pPr>
            <a:endParaRPr lang="en-US"/>
          </a:p>
        </p:txBody>
      </p:sp>
      <p:sp>
        <p:nvSpPr>
          <p:cNvPr id="5" name="Slide Number Placeholder 22"/>
          <p:cNvSpPr>
            <a:spLocks noGrp="1"/>
          </p:cNvSpPr>
          <p:nvPr>
            <p:ph type="sldNum" sz="quarter" idx="12"/>
          </p:nvPr>
        </p:nvSpPr>
        <p:spPr/>
        <p:txBody>
          <a:bodyPr/>
          <a:lstStyle>
            <a:lvl1pPr>
              <a:defRPr/>
            </a:lvl1pPr>
          </a:lstStyle>
          <a:p>
            <a:pPr>
              <a:defRPr/>
            </a:pPr>
            <a:fld id="{AE227FD5-93E8-49E8-A241-82B098253DA1}" type="slidenum">
              <a:rPr lang="en-US" smtClean="0"/>
              <a:pPr>
                <a:defRPr/>
              </a:pPr>
              <a:t>‹#›</a:t>
            </a:fld>
            <a:endParaRPr lang="en-US" dirty="0"/>
          </a:p>
        </p:txBody>
      </p:sp>
    </p:spTree>
    <p:extLst>
      <p:ext uri="{BB962C8B-B14F-4D97-AF65-F5344CB8AC3E}">
        <p14:creationId xmlns:p14="http://schemas.microsoft.com/office/powerpoint/2010/main" val="785617303"/>
      </p:ext>
    </p:extLst>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B1B81A3D-8197-497D-9AD6-61FB06B23BBE}" type="datetimeFigureOut">
              <a:rPr lang="en-US" smtClean="0"/>
              <a:pPr>
                <a:defRPr/>
              </a:pPr>
              <a:t>3/11/19</a:t>
            </a:fld>
            <a:endParaRPr lang="en-US"/>
          </a:p>
        </p:txBody>
      </p:sp>
      <p:sp>
        <p:nvSpPr>
          <p:cNvPr id="3" name="Footer Placeholder 2"/>
          <p:cNvSpPr>
            <a:spLocks noGrp="1"/>
          </p:cNvSpPr>
          <p:nvPr>
            <p:ph type="ftr" sz="quarter" idx="11"/>
          </p:nvPr>
        </p:nvSpPr>
        <p:spPr/>
        <p:txBody>
          <a:bodyPr/>
          <a:lstStyle>
            <a:lvl1pPr>
              <a:defRPr/>
            </a:lvl1pPr>
          </a:lstStyle>
          <a:p>
            <a:pPr>
              <a:defRPr/>
            </a:pPr>
            <a:endParaRPr lang="en-US"/>
          </a:p>
        </p:txBody>
      </p:sp>
      <p:sp>
        <p:nvSpPr>
          <p:cNvPr id="4" name="Slide Number Placeholder 22"/>
          <p:cNvSpPr>
            <a:spLocks noGrp="1"/>
          </p:cNvSpPr>
          <p:nvPr>
            <p:ph type="sldNum" sz="quarter" idx="12"/>
          </p:nvPr>
        </p:nvSpPr>
        <p:spPr/>
        <p:txBody>
          <a:bodyPr/>
          <a:lstStyle>
            <a:lvl1pPr>
              <a:defRPr/>
            </a:lvl1pPr>
          </a:lstStyle>
          <a:p>
            <a:pPr>
              <a:defRPr/>
            </a:pPr>
            <a:fld id="{EEE164D8-EF13-4901-8397-9BFC90C653BE}" type="slidenum">
              <a:rPr lang="en-US" smtClean="0"/>
              <a:pPr>
                <a:defRPr/>
              </a:pPr>
              <a:t>‹#›</a:t>
            </a:fld>
            <a:endParaRPr lang="en-US" dirty="0"/>
          </a:p>
        </p:txBody>
      </p:sp>
    </p:spTree>
    <p:extLst>
      <p:ext uri="{BB962C8B-B14F-4D97-AF65-F5344CB8AC3E}">
        <p14:creationId xmlns:p14="http://schemas.microsoft.com/office/powerpoint/2010/main" val="674989175"/>
      </p:ext>
    </p:extLst>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19456" y="367664"/>
            <a:ext cx="914400" cy="5943600"/>
          </a:xfrm>
        </p:spPr>
        <p:txBody>
          <a:bodyPr vert="vert270" anchor="b"/>
          <a:lstStyle>
            <a:lvl1pPr marL="0" marR="18288" algn="r">
              <a:spcBef>
                <a:spcPts val="0"/>
              </a:spcBef>
              <a:buNone/>
              <a:defRPr sz="2900" b="0" cap="all" baseline="0"/>
            </a:lvl1pPr>
          </a:lstStyle>
          <a:p>
            <a:r>
              <a:rPr lang="en-US"/>
              <a:t>Click to edit Master title style</a:t>
            </a:r>
          </a:p>
        </p:txBody>
      </p:sp>
      <p:sp>
        <p:nvSpPr>
          <p:cNvPr id="3" name="Text Placeholder 2"/>
          <p:cNvSpPr>
            <a:spLocks noGrp="1"/>
          </p:cNvSpPr>
          <p:nvPr>
            <p:ph type="body" idx="2"/>
          </p:nvPr>
        </p:nvSpPr>
        <p:spPr>
          <a:xfrm>
            <a:off x="1135856" y="367664"/>
            <a:ext cx="2438400" cy="5943600"/>
          </a:xfrm>
        </p:spPr>
        <p:txBody>
          <a:bodyPr/>
          <a:lstStyle>
            <a:lvl1pPr marL="0" indent="0">
              <a:spcBef>
                <a:spcPts val="0"/>
              </a:spcBef>
              <a:buNone/>
              <a:defRPr sz="1400"/>
            </a:lvl1pPr>
            <a:lvl2pPr>
              <a:buNone/>
              <a:defRPr sz="1200"/>
            </a:lvl2pPr>
            <a:lvl3pPr>
              <a:buNone/>
              <a:defRPr sz="1000"/>
            </a:lvl3pPr>
            <a:lvl4pPr>
              <a:buNone/>
              <a:defRPr sz="900"/>
            </a:lvl4pPr>
            <a:lvl5pPr>
              <a:buNone/>
              <a:defRPr sz="900"/>
            </a:lvl5pPr>
          </a:lstStyle>
          <a:p>
            <a:pPr lvl="0"/>
            <a:r>
              <a:rPr lang="en-US"/>
              <a:t>Click to edit Master text styles</a:t>
            </a:r>
          </a:p>
        </p:txBody>
      </p:sp>
      <p:sp>
        <p:nvSpPr>
          <p:cNvPr id="4" name="Content Placeholder 3"/>
          <p:cNvSpPr>
            <a:spLocks noGrp="1"/>
          </p:cNvSpPr>
          <p:nvPr>
            <p:ph sz="half" idx="1"/>
          </p:nvPr>
        </p:nvSpPr>
        <p:spPr>
          <a:xfrm>
            <a:off x="3651250" y="320040"/>
            <a:ext cx="5276088" cy="5989320"/>
          </a:xfrm>
        </p:spPr>
        <p:txBody>
          <a:bodyPr/>
          <a:lstStyle>
            <a:lvl1pPr>
              <a:spcBef>
                <a:spcPts val="0"/>
              </a:spcBef>
              <a:defRPr sz="3000"/>
            </a:lvl1pPr>
            <a:lvl2pPr>
              <a:defRPr sz="26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278563" y="6556375"/>
            <a:ext cx="2133600" cy="301625"/>
          </a:xfrm>
        </p:spPr>
        <p:txBody>
          <a:bodyPr/>
          <a:lstStyle>
            <a:lvl1pPr>
              <a:defRPr sz="900"/>
            </a:lvl1pPr>
          </a:lstStyle>
          <a:p>
            <a:pPr>
              <a:defRPr/>
            </a:pPr>
            <a:fld id="{4D559875-246B-42A6-A6E4-5293A891C070}" type="datetimeFigureOut">
              <a:rPr lang="en-US" smtClean="0"/>
              <a:pPr>
                <a:defRPr/>
              </a:pPr>
              <a:t>3/11/19</a:t>
            </a:fld>
            <a:endParaRPr lang="en-US"/>
          </a:p>
        </p:txBody>
      </p:sp>
      <p:sp>
        <p:nvSpPr>
          <p:cNvPr id="6" name="Footer Placeholder 5"/>
          <p:cNvSpPr>
            <a:spLocks noGrp="1"/>
          </p:cNvSpPr>
          <p:nvPr>
            <p:ph type="ftr" sz="quarter" idx="11"/>
          </p:nvPr>
        </p:nvSpPr>
        <p:spPr>
          <a:xfrm>
            <a:off x="1135063" y="6556375"/>
            <a:ext cx="5143500" cy="301625"/>
          </a:xfrm>
        </p:spPr>
        <p:txBody>
          <a:bodyPr/>
          <a:lstStyle>
            <a:lvl1pPr>
              <a:defRPr sz="900"/>
            </a:lvl1pPr>
          </a:lstStyle>
          <a:p>
            <a:pPr>
              <a:defRPr/>
            </a:pPr>
            <a:endParaRPr lang="en-US"/>
          </a:p>
        </p:txBody>
      </p:sp>
      <p:sp>
        <p:nvSpPr>
          <p:cNvPr id="7" name="Slide Number Placeholder 6"/>
          <p:cNvSpPr>
            <a:spLocks noGrp="1"/>
          </p:cNvSpPr>
          <p:nvPr>
            <p:ph type="sldNum" sz="quarter" idx="12"/>
          </p:nvPr>
        </p:nvSpPr>
        <p:spPr>
          <a:xfrm>
            <a:off x="8410575" y="6556375"/>
            <a:ext cx="503238" cy="301625"/>
          </a:xfrm>
        </p:spPr>
        <p:txBody>
          <a:bodyPr/>
          <a:lstStyle>
            <a:lvl1pPr>
              <a:defRPr sz="900"/>
            </a:lvl1pPr>
          </a:lstStyle>
          <a:p>
            <a:pPr>
              <a:defRPr/>
            </a:pPr>
            <a:fld id="{30D9614A-5128-4A22-B5C7-89CBD6294691}" type="slidenum">
              <a:rPr lang="en-US" smtClean="0"/>
              <a:pPr>
                <a:defRPr/>
              </a:pPr>
              <a:t>‹#›</a:t>
            </a:fld>
            <a:endParaRPr lang="en-US" dirty="0"/>
          </a:p>
        </p:txBody>
      </p:sp>
    </p:spTree>
    <p:extLst>
      <p:ext uri="{BB962C8B-B14F-4D97-AF65-F5344CB8AC3E}">
        <p14:creationId xmlns:p14="http://schemas.microsoft.com/office/powerpoint/2010/main" val="1682382994"/>
      </p:ext>
    </p:extLst>
  </p:cSld>
  <p:clrMapOvr>
    <a:overrideClrMapping bg1="dk1" tx1="lt1" bg2="dk2" tx2="lt2" accent1="accent1" accent2="accent2" accent3="accent3" accent4="accent4" accent5="accent5" accent6="accent6" hlink="hlink" folHlink="folHlink"/>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D91959D6-3598-4EF8-BC99-CF87696FE8DD}" type="datetimeFigureOut">
              <a:rPr lang="en-US" smtClean="0"/>
              <a:pPr>
                <a:defRPr/>
              </a:pPr>
              <a:t>3/11/19</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DC01BD98-0DB7-4275-9EDB-BA8B93AFADCE}" type="slidenum">
              <a:rPr lang="en-US" smtClean="0"/>
              <a:pPr>
                <a:defRPr/>
              </a:pPr>
              <a:t>‹#›</a:t>
            </a:fld>
            <a:endParaRPr lang="en-US" dirty="0"/>
          </a:p>
        </p:txBody>
      </p:sp>
    </p:spTree>
    <p:extLst>
      <p:ext uri="{BB962C8B-B14F-4D97-AF65-F5344CB8AC3E}">
        <p14:creationId xmlns:p14="http://schemas.microsoft.com/office/powerpoint/2010/main" val="3779600181"/>
      </p:ext>
    </p:extLst>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81800" y="381000"/>
            <a:ext cx="19050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381000"/>
            <a:ext cx="62484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13"/>
          <p:cNvSpPr>
            <a:spLocks noGrp="1"/>
          </p:cNvSpPr>
          <p:nvPr>
            <p:ph type="dt" sz="half" idx="10"/>
          </p:nvPr>
        </p:nvSpPr>
        <p:spPr/>
        <p:txBody>
          <a:bodyPr/>
          <a:lstStyle>
            <a:lvl1pPr>
              <a:defRPr/>
            </a:lvl1pPr>
          </a:lstStyle>
          <a:p>
            <a:pPr>
              <a:defRPr/>
            </a:pPr>
            <a:fld id="{099AA25F-159C-4A55-AF44-BC128586C61D}" type="datetimeFigureOut">
              <a:rPr lang="en-US" smtClean="0"/>
              <a:pPr>
                <a:defRPr/>
              </a:pPr>
              <a:t>3/11/19</a:t>
            </a:fld>
            <a:endParaRPr lang="en-US"/>
          </a:p>
        </p:txBody>
      </p:sp>
      <p:sp>
        <p:nvSpPr>
          <p:cNvPr id="5" name="Footer Placeholder 2"/>
          <p:cNvSpPr>
            <a:spLocks noGrp="1"/>
          </p:cNvSpPr>
          <p:nvPr>
            <p:ph type="ftr" sz="quarter" idx="11"/>
          </p:nvPr>
        </p:nvSpPr>
        <p:spPr/>
        <p:txBody>
          <a:bodyPr/>
          <a:lstStyle>
            <a:lvl1pPr>
              <a:defRPr/>
            </a:lvl1pPr>
          </a:lstStyle>
          <a:p>
            <a:pPr>
              <a:defRPr/>
            </a:pPr>
            <a:endParaRPr lang="en-US"/>
          </a:p>
        </p:txBody>
      </p:sp>
      <p:sp>
        <p:nvSpPr>
          <p:cNvPr id="6" name="Slide Number Placeholder 22"/>
          <p:cNvSpPr>
            <a:spLocks noGrp="1"/>
          </p:cNvSpPr>
          <p:nvPr>
            <p:ph type="sldNum" sz="quarter" idx="12"/>
          </p:nvPr>
        </p:nvSpPr>
        <p:spPr/>
        <p:txBody>
          <a:bodyPr/>
          <a:lstStyle>
            <a:lvl1pPr>
              <a:defRPr/>
            </a:lvl1pPr>
          </a:lstStyle>
          <a:p>
            <a:pPr>
              <a:defRPr/>
            </a:pPr>
            <a:fld id="{FD24013E-C11A-4BEC-A3F0-D6755B0D28BB}" type="slidenum">
              <a:rPr lang="en-US" smtClean="0"/>
              <a:pPr>
                <a:defRPr/>
              </a:pPr>
              <a:t>‹#›</a:t>
            </a:fld>
            <a:endParaRPr lang="en-US" dirty="0"/>
          </a:p>
        </p:txBody>
      </p:sp>
    </p:spTree>
    <p:extLst>
      <p:ext uri="{BB962C8B-B14F-4D97-AF65-F5344CB8AC3E}">
        <p14:creationId xmlns:p14="http://schemas.microsoft.com/office/powerpoint/2010/main" val="1729175606"/>
      </p:ext>
    </p:extLst>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objOnly">
  <p:cSld name="Content">
    <p:spTree>
      <p:nvGrpSpPr>
        <p:cNvPr id="1" name=""/>
        <p:cNvGrpSpPr/>
        <p:nvPr/>
      </p:nvGrpSpPr>
      <p:grpSpPr>
        <a:xfrm>
          <a:off x="0" y="0"/>
          <a:ext cx="0" cy="0"/>
          <a:chOff x="0" y="0"/>
          <a:chExt cx="0" cy="0"/>
        </a:xfrm>
      </p:grpSpPr>
      <p:sp>
        <p:nvSpPr>
          <p:cNvPr id="2" name="Content Placeholder 1"/>
          <p:cNvSpPr>
            <a:spLocks noGrp="1"/>
          </p:cNvSpPr>
          <p:nvPr>
            <p:ph/>
          </p:nvPr>
        </p:nvSpPr>
        <p:spPr>
          <a:xfrm>
            <a:off x="152400" y="533400"/>
            <a:ext cx="8534400" cy="5592763"/>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6"/>
          <p:cNvSpPr>
            <a:spLocks noGrp="1" noChangeArrowheads="1"/>
          </p:cNvSpPr>
          <p:nvPr>
            <p:ph type="sldNum" sz="quarter" idx="10"/>
          </p:nvPr>
        </p:nvSpPr>
        <p:spPr>
          <a:ln/>
        </p:spPr>
        <p:txBody>
          <a:bodyPr/>
          <a:lstStyle>
            <a:lvl1pPr>
              <a:defRPr/>
            </a:lvl1pPr>
          </a:lstStyle>
          <a:p>
            <a:pPr>
              <a:defRPr/>
            </a:pPr>
            <a:fld id="{259EE392-64A0-40AC-8BF9-F09732BCB626}" type="slidenum">
              <a:rPr lang="en-US"/>
              <a:pPr>
                <a:defRPr/>
              </a:pPr>
              <a:t>‹#›</a:t>
            </a:fld>
            <a:endParaRPr lang="en-US" dirty="0"/>
          </a:p>
        </p:txBody>
      </p:sp>
    </p:spTree>
    <p:extLst>
      <p:ext uri="{BB962C8B-B14F-4D97-AF65-F5344CB8AC3E}">
        <p14:creationId xmlns:p14="http://schemas.microsoft.com/office/powerpoint/2010/main" val="3916272723"/>
      </p:ext>
    </p:extLst>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tx1"/>
            </a:gs>
            <a:gs pos="0">
              <a:schemeClr val="tx1"/>
            </a:gs>
            <a:gs pos="0">
              <a:srgbClr val="A693B5"/>
            </a:gs>
            <a:gs pos="37000">
              <a:srgbClr val="7030A0"/>
            </a:gs>
            <a:gs pos="99000">
              <a:srgbClr val="7030A0"/>
            </a:gs>
          </a:gsLst>
          <a:lin ang="16800000" scaled="0"/>
          <a:tileRect/>
        </a:gradFill>
        <a:effectLst/>
      </p:bgPr>
    </p:bg>
    <p:spTree>
      <p:nvGrpSpPr>
        <p:cNvPr id="1" name=""/>
        <p:cNvGrpSpPr/>
        <p:nvPr/>
      </p:nvGrpSpPr>
      <p:grpSpPr>
        <a:xfrm>
          <a:off x="0" y="0"/>
          <a:ext cx="0" cy="0"/>
          <a:chOff x="0" y="0"/>
          <a:chExt cx="0" cy="0"/>
        </a:xfrm>
      </p:grpSpPr>
      <p:cxnSp>
        <p:nvCxnSpPr>
          <p:cNvPr id="8" name="Straight Connector 7"/>
          <p:cNvCxnSpPr/>
          <p:nvPr/>
        </p:nvCxnSpPr>
        <p:spPr>
          <a:xfrm>
            <a:off x="0" y="6350"/>
            <a:ext cx="9137650" cy="6845300"/>
          </a:xfrm>
          <a:prstGeom prst="line">
            <a:avLst/>
          </a:prstGeom>
          <a:noFill/>
          <a:ln w="5000" cap="rnd" cmpd="sng" algn="ctr">
            <a:solidFill>
              <a:schemeClr val="bg2">
                <a:tint val="55000"/>
                <a:satMod val="200000"/>
                <a:alpha val="35000"/>
              </a:scheme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0800000" flipV="1">
            <a:off x="6469063" y="4948238"/>
            <a:ext cx="2673350" cy="1900237"/>
          </a:xfrm>
          <a:prstGeom prst="line">
            <a:avLst/>
          </a:prstGeom>
          <a:noFill/>
          <a:ln w="6000" cap="rnd" cmpd="sng" algn="ctr">
            <a:solidFill>
              <a:schemeClr val="bg2">
                <a:tint val="50000"/>
                <a:satMod val="200000"/>
                <a:alpha val="45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22" name="Title Placeholder 21"/>
          <p:cNvSpPr>
            <a:spLocks noGrp="1"/>
          </p:cNvSpPr>
          <p:nvPr>
            <p:ph type="title"/>
          </p:nvPr>
        </p:nvSpPr>
        <p:spPr>
          <a:xfrm>
            <a:off x="457200" y="268288"/>
            <a:ext cx="8229600" cy="1398587"/>
          </a:xfrm>
          <a:prstGeom prst="rect">
            <a:avLst/>
          </a:prstGeom>
        </p:spPr>
        <p:txBody>
          <a:bodyPr vert="horz" anchor="t">
            <a:normAutofit/>
          </a:bodyPr>
          <a:lstStyle/>
          <a:p>
            <a:r>
              <a:rPr lang="en-US" dirty="0"/>
              <a:t>Click to edit Master title style</a:t>
            </a:r>
          </a:p>
        </p:txBody>
      </p:sp>
      <p:sp>
        <p:nvSpPr>
          <p:cNvPr id="1030" name="Text Placeholder 12"/>
          <p:cNvSpPr>
            <a:spLocks noGrp="1"/>
          </p:cNvSpPr>
          <p:nvPr>
            <p:ph type="body" idx="1"/>
          </p:nvPr>
        </p:nvSpPr>
        <p:spPr bwMode="auto">
          <a:xfrm>
            <a:off x="457200" y="1882775"/>
            <a:ext cx="82296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4" name="Date Placeholder 13"/>
          <p:cNvSpPr>
            <a:spLocks noGrp="1"/>
          </p:cNvSpPr>
          <p:nvPr>
            <p:ph type="dt" sz="half" idx="2"/>
          </p:nvPr>
        </p:nvSpPr>
        <p:spPr>
          <a:xfrm>
            <a:off x="4791075" y="6481763"/>
            <a:ext cx="2133600" cy="301625"/>
          </a:xfrm>
          <a:prstGeom prst="rect">
            <a:avLst/>
          </a:prstGeom>
        </p:spPr>
        <p:txBody>
          <a:bodyPr vert="horz" anchor="b"/>
          <a:lstStyle>
            <a:lvl1pPr algn="l" eaLnBrk="1" fontAlgn="auto" latinLnBrk="0" hangingPunct="1">
              <a:spcBef>
                <a:spcPts val="0"/>
              </a:spcBef>
              <a:spcAft>
                <a:spcPts val="0"/>
              </a:spcAft>
              <a:defRPr kumimoji="0" sz="1000" b="0">
                <a:solidFill>
                  <a:schemeClr val="tx1"/>
                </a:solidFill>
                <a:latin typeface="+mn-lt"/>
                <a:cs typeface="+mn-cs"/>
              </a:defRPr>
            </a:lvl1pPr>
          </a:lstStyle>
          <a:p>
            <a:pPr>
              <a:defRPr/>
            </a:pPr>
            <a:fld id="{78DEA1B4-EA58-4A35-8B46-262886DBC4BA}" type="datetimeFigureOut">
              <a:rPr lang="en-US" smtClean="0"/>
              <a:pPr>
                <a:defRPr/>
              </a:pPr>
              <a:t>3/11/19</a:t>
            </a:fld>
            <a:endParaRPr lang="en-US"/>
          </a:p>
        </p:txBody>
      </p:sp>
      <p:sp>
        <p:nvSpPr>
          <p:cNvPr id="3" name="Footer Placeholder 2"/>
          <p:cNvSpPr>
            <a:spLocks noGrp="1"/>
          </p:cNvSpPr>
          <p:nvPr>
            <p:ph type="ftr" sz="quarter" idx="3"/>
          </p:nvPr>
        </p:nvSpPr>
        <p:spPr>
          <a:xfrm>
            <a:off x="457200" y="6481763"/>
            <a:ext cx="4259263" cy="301625"/>
          </a:xfrm>
          <a:prstGeom prst="rect">
            <a:avLst/>
          </a:prstGeom>
        </p:spPr>
        <p:txBody>
          <a:bodyPr vert="horz" anchor="b"/>
          <a:lstStyle>
            <a:lvl1pPr algn="r" eaLnBrk="1" fontAlgn="auto" latinLnBrk="0" hangingPunct="1">
              <a:spcBef>
                <a:spcPts val="0"/>
              </a:spcBef>
              <a:spcAft>
                <a:spcPts val="0"/>
              </a:spcAft>
              <a:defRPr kumimoji="0" sz="1000">
                <a:solidFill>
                  <a:schemeClr val="tx1"/>
                </a:solidFill>
                <a:latin typeface="+mn-lt"/>
                <a:cs typeface="+mn-cs"/>
              </a:defRPr>
            </a:lvl1pPr>
          </a:lstStyle>
          <a:p>
            <a:pPr>
              <a:defRPr/>
            </a:pPr>
            <a:endParaRPr lang="en-US"/>
          </a:p>
        </p:txBody>
      </p:sp>
      <p:sp>
        <p:nvSpPr>
          <p:cNvPr id="23" name="Slide Number Placeholder 22"/>
          <p:cNvSpPr>
            <a:spLocks noGrp="1"/>
          </p:cNvSpPr>
          <p:nvPr>
            <p:ph type="sldNum" sz="quarter" idx="4"/>
          </p:nvPr>
        </p:nvSpPr>
        <p:spPr>
          <a:xfrm>
            <a:off x="7589838" y="6481763"/>
            <a:ext cx="503237" cy="301625"/>
          </a:xfrm>
          <a:prstGeom prst="rect">
            <a:avLst/>
          </a:prstGeom>
        </p:spPr>
        <p:txBody>
          <a:bodyPr vert="horz" anchor="b"/>
          <a:lstStyle>
            <a:lvl1pPr algn="ctr" eaLnBrk="1" fontAlgn="auto" latinLnBrk="0" hangingPunct="1">
              <a:spcBef>
                <a:spcPts val="0"/>
              </a:spcBef>
              <a:spcAft>
                <a:spcPts val="0"/>
              </a:spcAft>
              <a:defRPr kumimoji="0" sz="1200">
                <a:solidFill>
                  <a:schemeClr val="tx1"/>
                </a:solidFill>
                <a:latin typeface="+mn-lt"/>
                <a:cs typeface="+mn-cs"/>
              </a:defRPr>
            </a:lvl1pPr>
          </a:lstStyle>
          <a:p>
            <a:pPr>
              <a:defRPr/>
            </a:pPr>
            <a:fld id="{95A93DFA-160E-468B-8067-BDB21CB2F241}" type="slidenum">
              <a:rPr lang="en-US" smtClean="0"/>
              <a:pPr>
                <a:defRPr/>
              </a:pPr>
              <a:t>‹#›</a:t>
            </a:fld>
            <a:endParaRPr lang="en-US" dirty="0"/>
          </a:p>
        </p:txBody>
      </p:sp>
      <p:pic>
        <p:nvPicPr>
          <p:cNvPr id="10" name="Picture 9"/>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78800" y="5410200"/>
            <a:ext cx="1041400" cy="1041400"/>
          </a:xfrm>
          <a:prstGeom prst="rect">
            <a:avLst/>
          </a:prstGeom>
        </p:spPr>
      </p:pic>
      <p:sp>
        <p:nvSpPr>
          <p:cNvPr id="11" name="Footer Placeholder 16"/>
          <p:cNvSpPr txBox="1">
            <a:spLocks/>
          </p:cNvSpPr>
          <p:nvPr userDrawn="1"/>
        </p:nvSpPr>
        <p:spPr>
          <a:xfrm>
            <a:off x="152401" y="6492875"/>
            <a:ext cx="7940674" cy="212725"/>
          </a:xfrm>
          <a:prstGeom prst="rect">
            <a:avLst/>
          </a:prstGeom>
        </p:spPr>
        <p:txBody>
          <a:bodyPr tIns="0" bIns="0"/>
          <a:lstStyle>
            <a:defPPr>
              <a:defRPr lang="en-US"/>
            </a:defPPr>
            <a:lvl1pPr algn="r" rtl="0" fontAlgn="base">
              <a:spcBef>
                <a:spcPct val="0"/>
              </a:spcBef>
              <a:spcAft>
                <a:spcPct val="0"/>
              </a:spcAft>
              <a:defRPr sz="800" i="1" kern="1200">
                <a:solidFill>
                  <a:schemeClr val="tx1"/>
                </a:solidFill>
                <a:latin typeface="Arial" charset="0"/>
                <a:ea typeface="+mn-ea"/>
                <a:cs typeface="Arial" charset="0"/>
              </a:defRPr>
            </a:lvl1pPr>
            <a:lvl2pPr marL="457200" algn="ctr" rtl="0" fontAlgn="base">
              <a:spcBef>
                <a:spcPct val="0"/>
              </a:spcBef>
              <a:spcAft>
                <a:spcPct val="0"/>
              </a:spcAft>
              <a:defRPr sz="3600" kern="1200">
                <a:solidFill>
                  <a:schemeClr val="tx1"/>
                </a:solidFill>
                <a:latin typeface="Arial" charset="0"/>
                <a:ea typeface="+mn-ea"/>
                <a:cs typeface="Arial" charset="0"/>
              </a:defRPr>
            </a:lvl2pPr>
            <a:lvl3pPr marL="914400" algn="ctr" rtl="0" fontAlgn="base">
              <a:spcBef>
                <a:spcPct val="0"/>
              </a:spcBef>
              <a:spcAft>
                <a:spcPct val="0"/>
              </a:spcAft>
              <a:defRPr sz="3600" kern="1200">
                <a:solidFill>
                  <a:schemeClr val="tx1"/>
                </a:solidFill>
                <a:latin typeface="Arial" charset="0"/>
                <a:ea typeface="+mn-ea"/>
                <a:cs typeface="Arial" charset="0"/>
              </a:defRPr>
            </a:lvl3pPr>
            <a:lvl4pPr marL="1371600" algn="ctr" rtl="0" fontAlgn="base">
              <a:spcBef>
                <a:spcPct val="0"/>
              </a:spcBef>
              <a:spcAft>
                <a:spcPct val="0"/>
              </a:spcAft>
              <a:defRPr sz="3600" kern="1200">
                <a:solidFill>
                  <a:schemeClr val="tx1"/>
                </a:solidFill>
                <a:latin typeface="Arial" charset="0"/>
                <a:ea typeface="+mn-ea"/>
                <a:cs typeface="Arial" charset="0"/>
              </a:defRPr>
            </a:lvl4pPr>
            <a:lvl5pPr marL="1828800" algn="ctr" rtl="0" fontAlgn="base">
              <a:spcBef>
                <a:spcPct val="0"/>
              </a:spcBef>
              <a:spcAft>
                <a:spcPct val="0"/>
              </a:spcAft>
              <a:defRPr sz="3600" kern="1200">
                <a:solidFill>
                  <a:schemeClr val="tx1"/>
                </a:solidFill>
                <a:latin typeface="Arial" charset="0"/>
                <a:ea typeface="+mn-ea"/>
                <a:cs typeface="Arial" charset="0"/>
              </a:defRPr>
            </a:lvl5pPr>
            <a:lvl6pPr marL="2286000" algn="l" defTabSz="914400" rtl="0" eaLnBrk="1" latinLnBrk="0" hangingPunct="1">
              <a:defRPr sz="3600" kern="1200">
                <a:solidFill>
                  <a:schemeClr val="tx1"/>
                </a:solidFill>
                <a:latin typeface="Arial" charset="0"/>
                <a:ea typeface="+mn-ea"/>
                <a:cs typeface="Arial" charset="0"/>
              </a:defRPr>
            </a:lvl6pPr>
            <a:lvl7pPr marL="2743200" algn="l" defTabSz="914400" rtl="0" eaLnBrk="1" latinLnBrk="0" hangingPunct="1">
              <a:defRPr sz="3600" kern="1200">
                <a:solidFill>
                  <a:schemeClr val="tx1"/>
                </a:solidFill>
                <a:latin typeface="Arial" charset="0"/>
                <a:ea typeface="+mn-ea"/>
                <a:cs typeface="Arial" charset="0"/>
              </a:defRPr>
            </a:lvl7pPr>
            <a:lvl8pPr marL="3200400" algn="l" defTabSz="914400" rtl="0" eaLnBrk="1" latinLnBrk="0" hangingPunct="1">
              <a:defRPr sz="3600" kern="1200">
                <a:solidFill>
                  <a:schemeClr val="tx1"/>
                </a:solidFill>
                <a:latin typeface="Arial" charset="0"/>
                <a:ea typeface="+mn-ea"/>
                <a:cs typeface="Arial" charset="0"/>
              </a:defRPr>
            </a:lvl8pPr>
            <a:lvl9pPr marL="3657600" algn="l" defTabSz="914400" rtl="0" eaLnBrk="1" latinLnBrk="0" hangingPunct="1">
              <a:defRPr sz="3600" kern="1200">
                <a:solidFill>
                  <a:schemeClr val="tx1"/>
                </a:solidFill>
                <a:latin typeface="Arial" charset="0"/>
                <a:ea typeface="+mn-ea"/>
                <a:cs typeface="Arial" charset="0"/>
              </a:defRPr>
            </a:lvl9pPr>
          </a:lstStyle>
          <a:p>
            <a:pPr>
              <a:defRPr/>
            </a:pPr>
            <a:r>
              <a:rPr lang="en-US"/>
              <a:t>Copyright © 2019 McGraw-Hill Education. All rights reserved. No reproduction or distribution without the prior written consent of McGraw-Hill Education.</a:t>
            </a:r>
            <a:endParaRPr lang="en-US" dirty="0"/>
          </a:p>
        </p:txBody>
      </p:sp>
    </p:spTree>
  </p:cSld>
  <p:clrMap bg1="dk1" tx1="lt1" bg2="dk2" tx2="lt2" accent1="accent1" accent2="accent2" accent3="accent3" accent4="accent4" accent5="accent5" accent6="accent6" hlink="hlink" folHlink="folHlink"/>
  <p:sldLayoutIdLst>
    <p:sldLayoutId id="2147484878" r:id="rId1"/>
    <p:sldLayoutId id="2147484879" r:id="rId2"/>
    <p:sldLayoutId id="2147484881" r:id="rId3"/>
    <p:sldLayoutId id="2147484882" r:id="rId4"/>
    <p:sldLayoutId id="2147484883" r:id="rId5"/>
    <p:sldLayoutId id="2147484884" r:id="rId6"/>
    <p:sldLayoutId id="2147484885" r:id="rId7"/>
    <p:sldLayoutId id="2147484887" r:id="rId8"/>
    <p:sldLayoutId id="2147484888" r:id="rId9"/>
    <p:sldLayoutId id="2147484889" r:id="rId10"/>
  </p:sldLayoutIdLst>
  <p:transition>
    <p:pull dir="ru"/>
  </p:transition>
  <p:txStyles>
    <p:titleStyle>
      <a:lvl1pPr marL="0" indent="0" algn="l" rtl="0" eaLnBrk="1" fontAlgn="base" hangingPunct="1">
        <a:spcBef>
          <a:spcPct val="0"/>
        </a:spcBef>
        <a:spcAft>
          <a:spcPct val="0"/>
        </a:spcAft>
        <a:defRPr lang="en-US" sz="4400" kern="1200" dirty="0">
          <a:ln>
            <a:noFill/>
          </a:ln>
          <a:solidFill>
            <a:srgbClr val="FFCC00"/>
          </a:solidFill>
          <a:effectLst>
            <a:outerShdw blurRad="38100" dist="38100" dir="2700000" algn="tl">
              <a:srgbClr val="000000"/>
            </a:outerShdw>
          </a:effectLst>
          <a:latin typeface="+mj-lt"/>
          <a:ea typeface="+mj-ea"/>
          <a:cs typeface="+mj-cs"/>
        </a:defRPr>
      </a:lvl1pPr>
      <a:lvl2pPr marL="484188" indent="-484188" algn="l" rtl="0" eaLnBrk="1" fontAlgn="base" hangingPunct="1">
        <a:spcBef>
          <a:spcPct val="0"/>
        </a:spcBef>
        <a:spcAft>
          <a:spcPct val="0"/>
        </a:spcAft>
        <a:defRPr sz="4200">
          <a:solidFill>
            <a:srgbClr val="FFC453"/>
          </a:solidFill>
          <a:latin typeface="Century Gothic" pitchFamily="34" charset="0"/>
        </a:defRPr>
      </a:lvl2pPr>
      <a:lvl3pPr marL="484188" indent="-484188" algn="l" rtl="0" eaLnBrk="1" fontAlgn="base" hangingPunct="1">
        <a:spcBef>
          <a:spcPct val="0"/>
        </a:spcBef>
        <a:spcAft>
          <a:spcPct val="0"/>
        </a:spcAft>
        <a:defRPr sz="4200">
          <a:solidFill>
            <a:srgbClr val="FFC453"/>
          </a:solidFill>
          <a:latin typeface="Century Gothic" pitchFamily="34" charset="0"/>
        </a:defRPr>
      </a:lvl3pPr>
      <a:lvl4pPr marL="484188" indent="-484188" algn="l" rtl="0" eaLnBrk="1" fontAlgn="base" hangingPunct="1">
        <a:spcBef>
          <a:spcPct val="0"/>
        </a:spcBef>
        <a:spcAft>
          <a:spcPct val="0"/>
        </a:spcAft>
        <a:defRPr sz="4200">
          <a:solidFill>
            <a:srgbClr val="FFC453"/>
          </a:solidFill>
          <a:latin typeface="Century Gothic" pitchFamily="34" charset="0"/>
        </a:defRPr>
      </a:lvl4pPr>
      <a:lvl5pPr marL="484188" indent="-484188" algn="l" rtl="0" eaLnBrk="1" fontAlgn="base" hangingPunct="1">
        <a:spcBef>
          <a:spcPct val="0"/>
        </a:spcBef>
        <a:spcAft>
          <a:spcPct val="0"/>
        </a:spcAft>
        <a:defRPr sz="4200">
          <a:solidFill>
            <a:srgbClr val="FFC453"/>
          </a:solidFill>
          <a:latin typeface="Century Gothic" pitchFamily="34" charset="0"/>
        </a:defRPr>
      </a:lvl5pPr>
      <a:lvl6pPr marL="941388" indent="-484188" algn="l" rtl="0" eaLnBrk="1" fontAlgn="base" hangingPunct="1">
        <a:spcBef>
          <a:spcPct val="0"/>
        </a:spcBef>
        <a:spcAft>
          <a:spcPct val="0"/>
        </a:spcAft>
        <a:defRPr sz="4200">
          <a:solidFill>
            <a:srgbClr val="FFC453"/>
          </a:solidFill>
          <a:latin typeface="Century Gothic" pitchFamily="34" charset="0"/>
        </a:defRPr>
      </a:lvl6pPr>
      <a:lvl7pPr marL="1398588" indent="-484188" algn="l" rtl="0" eaLnBrk="1" fontAlgn="base" hangingPunct="1">
        <a:spcBef>
          <a:spcPct val="0"/>
        </a:spcBef>
        <a:spcAft>
          <a:spcPct val="0"/>
        </a:spcAft>
        <a:defRPr sz="4200">
          <a:solidFill>
            <a:srgbClr val="FFC453"/>
          </a:solidFill>
          <a:latin typeface="Century Gothic" pitchFamily="34" charset="0"/>
        </a:defRPr>
      </a:lvl7pPr>
      <a:lvl8pPr marL="1855788" indent="-484188" algn="l" rtl="0" eaLnBrk="1" fontAlgn="base" hangingPunct="1">
        <a:spcBef>
          <a:spcPct val="0"/>
        </a:spcBef>
        <a:spcAft>
          <a:spcPct val="0"/>
        </a:spcAft>
        <a:defRPr sz="4200">
          <a:solidFill>
            <a:srgbClr val="FFC453"/>
          </a:solidFill>
          <a:latin typeface="Century Gothic" pitchFamily="34" charset="0"/>
        </a:defRPr>
      </a:lvl8pPr>
      <a:lvl9pPr marL="2312988" indent="-484188" algn="l" rtl="0" eaLnBrk="1" fontAlgn="base" hangingPunct="1">
        <a:spcBef>
          <a:spcPct val="0"/>
        </a:spcBef>
        <a:spcAft>
          <a:spcPct val="0"/>
        </a:spcAft>
        <a:defRPr sz="4200">
          <a:solidFill>
            <a:srgbClr val="FFC453"/>
          </a:solidFill>
          <a:latin typeface="Century Gothic" pitchFamily="34" charset="0"/>
        </a:defRPr>
      </a:lvl9pPr>
    </p:titleStyle>
    <p:bodyStyle>
      <a:lvl1pPr marL="579437" indent="-514350" algn="l" rtl="0" eaLnBrk="1" fontAlgn="base" hangingPunct="1">
        <a:spcBef>
          <a:spcPct val="20000"/>
        </a:spcBef>
        <a:spcAft>
          <a:spcPct val="0"/>
        </a:spcAft>
        <a:buClr>
          <a:srgbClr val="C00000"/>
        </a:buClr>
        <a:buSzPct val="80000"/>
        <a:buFont typeface="+mj-lt"/>
        <a:buAutoNum type="arabicPeriod"/>
        <a:defRPr sz="3000" kern="1200">
          <a:solidFill>
            <a:schemeClr val="bg1"/>
          </a:solidFill>
          <a:latin typeface="+mn-lt"/>
          <a:ea typeface="+mn-ea"/>
          <a:cs typeface="+mn-cs"/>
        </a:defRPr>
      </a:lvl1pPr>
      <a:lvl2pPr marL="1050925" indent="-514350" algn="l" rtl="0" eaLnBrk="1" fontAlgn="base" hangingPunct="1">
        <a:spcBef>
          <a:spcPct val="20000"/>
        </a:spcBef>
        <a:spcAft>
          <a:spcPct val="0"/>
        </a:spcAft>
        <a:buClr>
          <a:srgbClr val="C00000"/>
        </a:buClr>
        <a:buSzPct val="95000"/>
        <a:buFont typeface="+mj-lt"/>
        <a:buAutoNum type="arabicPeriod"/>
        <a:defRPr sz="2600" kern="1200">
          <a:solidFill>
            <a:schemeClr val="bg1"/>
          </a:solidFill>
          <a:latin typeface="+mn-lt"/>
          <a:ea typeface="+mn-ea"/>
          <a:cs typeface="+mn-cs"/>
        </a:defRPr>
      </a:lvl2pPr>
      <a:lvl3pPr marL="1333500" indent="-457200" algn="l" rtl="0" eaLnBrk="1" fontAlgn="base" hangingPunct="1">
        <a:spcBef>
          <a:spcPct val="20000"/>
        </a:spcBef>
        <a:spcAft>
          <a:spcPct val="0"/>
        </a:spcAft>
        <a:buClr>
          <a:srgbClr val="C00000"/>
        </a:buClr>
        <a:buFont typeface="+mj-lt"/>
        <a:buAutoNum type="arabicPeriod"/>
        <a:defRPr sz="2400" kern="1200">
          <a:solidFill>
            <a:schemeClr val="bg1"/>
          </a:solidFill>
          <a:latin typeface="+mn-lt"/>
          <a:ea typeface="+mn-ea"/>
          <a:cs typeface="+mn-cs"/>
        </a:defRPr>
      </a:lvl3pPr>
      <a:lvl4pPr marL="1619250" indent="-457200" algn="l" rtl="0" eaLnBrk="1" fontAlgn="base" hangingPunct="1">
        <a:spcBef>
          <a:spcPct val="20000"/>
        </a:spcBef>
        <a:spcAft>
          <a:spcPct val="0"/>
        </a:spcAft>
        <a:buClr>
          <a:srgbClr val="C00000"/>
        </a:buClr>
        <a:buFont typeface="+mj-lt"/>
        <a:buAutoNum type="arabicPeriod"/>
        <a:defRPr sz="2000" kern="1200">
          <a:solidFill>
            <a:schemeClr val="bg1"/>
          </a:solidFill>
          <a:latin typeface="+mn-lt"/>
          <a:ea typeface="+mn-ea"/>
          <a:cs typeface="+mn-cs"/>
        </a:defRPr>
      </a:lvl4pPr>
      <a:lvl5pPr marL="1847850" indent="-457200" algn="l" rtl="0" eaLnBrk="1" fontAlgn="base" hangingPunct="1">
        <a:spcBef>
          <a:spcPct val="20000"/>
        </a:spcBef>
        <a:spcAft>
          <a:spcPct val="0"/>
        </a:spcAft>
        <a:buClr>
          <a:srgbClr val="C00000"/>
        </a:buClr>
        <a:buFont typeface="+mj-lt"/>
        <a:buAutoNum type="arabicPeriod"/>
        <a:defRPr sz="1900" kern="1200">
          <a:solidFill>
            <a:schemeClr val="bg1"/>
          </a:solidFill>
          <a:latin typeface="+mn-lt"/>
          <a:ea typeface="+mn-ea"/>
          <a:cs typeface="+mn-cs"/>
        </a:defRPr>
      </a:lvl5pPr>
      <a:lvl6pPr marL="1828800" indent="-210312" algn="l" rtl="0" eaLnBrk="1" latinLnBrk="0" hangingPunct="1">
        <a:spcBef>
          <a:spcPct val="20000"/>
        </a:spcBef>
        <a:buClr>
          <a:schemeClr val="accent1">
            <a:tint val="75000"/>
          </a:schemeClr>
        </a:buClr>
        <a:buFont typeface="Wingdings 2"/>
        <a:buChar char=""/>
        <a:defRPr kumimoji="0" sz="1800" kern="1200">
          <a:solidFill>
            <a:schemeClr val="tx1"/>
          </a:solidFill>
          <a:latin typeface="+mn-lt"/>
          <a:ea typeface="+mn-ea"/>
          <a:cs typeface="+mn-cs"/>
        </a:defRPr>
      </a:lvl6pPr>
      <a:lvl7pPr marL="2084832" indent="-210312"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7pPr>
      <a:lvl8pPr marL="22860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8pPr>
      <a:lvl9pPr marL="2514600" indent="-182880" algn="l" rtl="0" eaLnBrk="1" latinLnBrk="0" hangingPunct="1">
        <a:spcBef>
          <a:spcPct val="20000"/>
        </a:spcBef>
        <a:buClr>
          <a:schemeClr val="accent1">
            <a:tint val="75000"/>
          </a:schemeClr>
        </a:buClr>
        <a:buFont typeface="Wingdings 2"/>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2.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5.xml"/><Relationship Id="rId1" Type="http://schemas.openxmlformats.org/officeDocument/2006/relationships/tags" Target="../tags/tag4.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5.xml"/><Relationship Id="rId1" Type="http://schemas.openxmlformats.org/officeDocument/2006/relationships/tags" Target="../tags/tag5.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hyperlink" Target="http://www.viddler.com/embed/fa5af7c9/?f=1&amp;autoplay=0&amp;player=simple&amp;&amp;disablebranding=0" TargetMode="External"/><Relationship Id="rId2" Type="http://schemas.openxmlformats.org/officeDocument/2006/relationships/notesSlide" Target="../notesSlides/notesSlide7.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5.xml"/><Relationship Id="rId1" Type="http://schemas.openxmlformats.org/officeDocument/2006/relationships/tags" Target="../tags/tag6.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7.xml"/><Relationship Id="rId4" Type="http://schemas.openxmlformats.org/officeDocument/2006/relationships/image" Target="../media/image8.jpe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5.xml"/><Relationship Id="rId1" Type="http://schemas.openxmlformats.org/officeDocument/2006/relationships/tags" Target="../tags/tag8.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5.xml"/><Relationship Id="rId1" Type="http://schemas.openxmlformats.org/officeDocument/2006/relationships/tags" Target="../tags/tag9.xml"/><Relationship Id="rId4" Type="http://schemas.openxmlformats.org/officeDocument/2006/relationships/image" Target="../media/image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5.xml"/><Relationship Id="rId1" Type="http://schemas.openxmlformats.org/officeDocument/2006/relationships/tags" Target="../tags/tag10.xml"/></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5.xml"/><Relationship Id="rId1" Type="http://schemas.openxmlformats.org/officeDocument/2006/relationships/tags" Target="../tags/tag11.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5.xml"/><Relationship Id="rId1" Type="http://schemas.openxmlformats.org/officeDocument/2006/relationships/tags" Target="../tags/tag12.xml"/><Relationship Id="rId5" Type="http://schemas.openxmlformats.org/officeDocument/2006/relationships/image" Target="../media/image11.jpeg"/><Relationship Id="rId4" Type="http://schemas.openxmlformats.org/officeDocument/2006/relationships/image" Target="../media/image10.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xml"/><Relationship Id="rId1" Type="http://schemas.openxmlformats.org/officeDocument/2006/relationships/tags" Target="../tags/tag13.xml"/></Relationships>
</file>

<file path=ppt/slides/_rels/slide16.xml.rels><?xml version="1.0" encoding="UTF-8" standalone="yes"?>
<Relationships xmlns="http://schemas.openxmlformats.org/package/2006/relationships"><Relationship Id="rId3" Type="http://schemas.openxmlformats.org/officeDocument/2006/relationships/hyperlink" Target="http://www.viddler.com/embed/5d91a646/?f=1&amp;autoplay=0&amp;player=simple&amp;&amp;disablebranding=0"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xml"/><Relationship Id="rId1" Type="http://schemas.openxmlformats.org/officeDocument/2006/relationships/tags" Target="../tags/tag14.xml"/><Relationship Id="rId4" Type="http://schemas.openxmlformats.org/officeDocument/2006/relationships/image" Target="../media/image12.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15.xml"/></Relationships>
</file>

<file path=ppt/slides/_rels/slide19.xml.rels><?xml version="1.0" encoding="UTF-8" standalone="yes"?>
<Relationships xmlns="http://schemas.openxmlformats.org/package/2006/relationships"><Relationship Id="rId3" Type="http://schemas.openxmlformats.org/officeDocument/2006/relationships/hyperlink" Target="http://www.viddler.com/embed/c9462d28/?f=1&amp;autoplay=0&amp;player=simple&amp;&amp;disablebranding=0" TargetMode="External"/><Relationship Id="rId2" Type="http://schemas.openxmlformats.org/officeDocument/2006/relationships/notesSlide" Target="../notesSlides/notesSlide19.xml"/><Relationship Id="rId1" Type="http://schemas.openxmlformats.org/officeDocument/2006/relationships/slideLayout" Target="../slideLayouts/slideLayout5.xml"/><Relationship Id="rId4" Type="http://schemas.openxmlformats.org/officeDocument/2006/relationships/image" Target="../media/image7.png"/></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5.xml"/><Relationship Id="rId1" Type="http://schemas.openxmlformats.org/officeDocument/2006/relationships/tags" Target="../tags/tag16.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17.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5.xml"/><Relationship Id="rId1" Type="http://schemas.openxmlformats.org/officeDocument/2006/relationships/tags" Target="../tags/tag18.xml"/><Relationship Id="rId4" Type="http://schemas.openxmlformats.org/officeDocument/2006/relationships/image" Target="../media/image13.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19.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5.xml"/><Relationship Id="rId1" Type="http://schemas.openxmlformats.org/officeDocument/2006/relationships/tags" Target="../tags/tag20.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5.xml"/><Relationship Id="rId1" Type="http://schemas.openxmlformats.org/officeDocument/2006/relationships/tags" Target="../tags/tag21.xml"/><Relationship Id="rId4" Type="http://schemas.openxmlformats.org/officeDocument/2006/relationships/image" Target="../media/image14.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2.xml"/><Relationship Id="rId1" Type="http://schemas.openxmlformats.org/officeDocument/2006/relationships/tags" Target="../tags/tag2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5.xml"/><Relationship Id="rId1" Type="http://schemas.openxmlformats.org/officeDocument/2006/relationships/tags" Target="../tags/tag23.xml"/><Relationship Id="rId5" Type="http://schemas.openxmlformats.org/officeDocument/2006/relationships/image" Target="../media/image16.jpeg"/><Relationship Id="rId4" Type="http://schemas.openxmlformats.org/officeDocument/2006/relationships/image" Target="../media/image15.jpeg"/></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5.xml"/><Relationship Id="rId1" Type="http://schemas.openxmlformats.org/officeDocument/2006/relationships/tags" Target="../tags/tag24.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9.xml"/><Relationship Id="rId2" Type="http://schemas.openxmlformats.org/officeDocument/2006/relationships/slideLayout" Target="../slideLayouts/slideLayout2.xml"/><Relationship Id="rId1" Type="http://schemas.openxmlformats.org/officeDocument/2006/relationships/tags" Target="../tags/tag25.xml"/></Relationships>
</file>

<file path=ppt/slides/_rels/slide30.xml.rels><?xml version="1.0" encoding="UTF-8" standalone="yes"?>
<Relationships xmlns="http://schemas.openxmlformats.org/package/2006/relationships"><Relationship Id="rId3" Type="http://schemas.openxmlformats.org/officeDocument/2006/relationships/notesSlide" Target="../notesSlides/notesSlide30.xml"/><Relationship Id="rId2" Type="http://schemas.openxmlformats.org/officeDocument/2006/relationships/slideLayout" Target="../slideLayouts/slideLayout2.xml"/><Relationship Id="rId1" Type="http://schemas.openxmlformats.org/officeDocument/2006/relationships/tags" Target="../tags/tag26.xml"/></Relationships>
</file>

<file path=ppt/slides/_rels/slide31.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2.xml"/><Relationship Id="rId1" Type="http://schemas.openxmlformats.org/officeDocument/2006/relationships/tags" Target="../tags/tag27.xml"/></Relationships>
</file>

<file path=ppt/slides/_rels/slide32.xml.rels><?xml version="1.0" encoding="UTF-8" standalone="yes"?>
<Relationships xmlns="http://schemas.openxmlformats.org/package/2006/relationships"><Relationship Id="rId3" Type="http://schemas.openxmlformats.org/officeDocument/2006/relationships/notesSlide" Target="../notesSlides/notesSlide32.xml"/><Relationship Id="rId2" Type="http://schemas.openxmlformats.org/officeDocument/2006/relationships/slideLayout" Target="../slideLayouts/slideLayout2.xml"/><Relationship Id="rId1" Type="http://schemas.openxmlformats.org/officeDocument/2006/relationships/tags" Target="../tags/tag28.xml"/></Relationships>
</file>

<file path=ppt/slides/_rels/slide33.xml.rels><?xml version="1.0" encoding="UTF-8" standalone="yes"?>
<Relationships xmlns="http://schemas.openxmlformats.org/package/2006/relationships"><Relationship Id="rId3" Type="http://schemas.openxmlformats.org/officeDocument/2006/relationships/notesSlide" Target="../notesSlides/notesSlide33.xml"/><Relationship Id="rId2" Type="http://schemas.openxmlformats.org/officeDocument/2006/relationships/slideLayout" Target="../slideLayouts/slideLayout2.xml"/><Relationship Id="rId1" Type="http://schemas.openxmlformats.org/officeDocument/2006/relationships/tags" Target="../tags/tag29.xml"/></Relationships>
</file>

<file path=ppt/slides/_rels/slide34.xml.rels><?xml version="1.0" encoding="UTF-8" standalone="yes"?>
<Relationships xmlns="http://schemas.openxmlformats.org/package/2006/relationships"><Relationship Id="rId3" Type="http://schemas.openxmlformats.org/officeDocument/2006/relationships/notesSlide" Target="../notesSlides/notesSlide34.xml"/><Relationship Id="rId2" Type="http://schemas.openxmlformats.org/officeDocument/2006/relationships/slideLayout" Target="../slideLayouts/slideLayout2.xml"/><Relationship Id="rId1" Type="http://schemas.openxmlformats.org/officeDocument/2006/relationships/tags" Target="../tags/tag30.xml"/></Relationships>
</file>

<file path=ppt/slides/_rels/slide35.xml.rels><?xml version="1.0" encoding="UTF-8" standalone="yes"?>
<Relationships xmlns="http://schemas.openxmlformats.org/package/2006/relationships"><Relationship Id="rId3" Type="http://schemas.openxmlformats.org/officeDocument/2006/relationships/notesSlide" Target="../notesSlides/notesSlide35.xml"/><Relationship Id="rId2" Type="http://schemas.openxmlformats.org/officeDocument/2006/relationships/slideLayout" Target="../slideLayouts/slideLayout5.xml"/><Relationship Id="rId1" Type="http://schemas.openxmlformats.org/officeDocument/2006/relationships/tags" Target="../tags/tag31.xml"/><Relationship Id="rId4" Type="http://schemas.openxmlformats.org/officeDocument/2006/relationships/image" Target="../media/image17.jpeg"/></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6.xml"/><Relationship Id="rId2" Type="http://schemas.openxmlformats.org/officeDocument/2006/relationships/slideLayout" Target="../slideLayouts/slideLayout5.xml"/><Relationship Id="rId1" Type="http://schemas.openxmlformats.org/officeDocument/2006/relationships/tags" Target="../tags/tag32.xml"/></Relationships>
</file>

<file path=ppt/slides/_rels/slide37.xml.rels><?xml version="1.0" encoding="UTF-8" standalone="yes"?>
<Relationships xmlns="http://schemas.openxmlformats.org/package/2006/relationships"><Relationship Id="rId3" Type="http://schemas.openxmlformats.org/officeDocument/2006/relationships/notesSlide" Target="../notesSlides/notesSlide37.xml"/><Relationship Id="rId2" Type="http://schemas.openxmlformats.org/officeDocument/2006/relationships/slideLayout" Target="../slideLayouts/slideLayout3.xml"/><Relationship Id="rId1" Type="http://schemas.openxmlformats.org/officeDocument/2006/relationships/tags" Target="../tags/tag33.xml"/></Relationships>
</file>

<file path=ppt/slides/_rels/slide38.xml.rels><?xml version="1.0" encoding="UTF-8" standalone="yes"?>
<Relationships xmlns="http://schemas.openxmlformats.org/package/2006/relationships"><Relationship Id="rId3" Type="http://schemas.openxmlformats.org/officeDocument/2006/relationships/notesSlide" Target="../notesSlides/notesSlide38.xml"/><Relationship Id="rId2" Type="http://schemas.openxmlformats.org/officeDocument/2006/relationships/slideLayout" Target="../slideLayouts/slideLayout3.xml"/><Relationship Id="rId1" Type="http://schemas.openxmlformats.org/officeDocument/2006/relationships/tags" Target="../tags/tag34.xml"/></Relationships>
</file>

<file path=ppt/slides/_rels/slide39.xml.rels><?xml version="1.0" encoding="UTF-8" standalone="yes"?>
<Relationships xmlns="http://schemas.openxmlformats.org/package/2006/relationships"><Relationship Id="rId3" Type="http://schemas.openxmlformats.org/officeDocument/2006/relationships/notesSlide" Target="../notesSlides/notesSlide39.xml"/><Relationship Id="rId2" Type="http://schemas.openxmlformats.org/officeDocument/2006/relationships/slideLayout" Target="../slideLayouts/slideLayout3.xml"/><Relationship Id="rId1" Type="http://schemas.openxmlformats.org/officeDocument/2006/relationships/tags" Target="../tags/tag3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Chapter 8</a:t>
            </a:r>
          </a:p>
        </p:txBody>
      </p:sp>
      <p:sp>
        <p:nvSpPr>
          <p:cNvPr id="3" name="Subtitle 2"/>
          <p:cNvSpPr>
            <a:spLocks noGrp="1"/>
          </p:cNvSpPr>
          <p:nvPr>
            <p:ph type="subTitle" idx="1"/>
          </p:nvPr>
        </p:nvSpPr>
        <p:spPr/>
        <p:txBody>
          <a:bodyPr>
            <a:normAutofit fontScale="85000" lnSpcReduction="10000"/>
          </a:bodyPr>
          <a:lstStyle/>
          <a:p>
            <a:r>
              <a:rPr lang="en-US" dirty="0"/>
              <a:t>Elements of Product Planning for Goods and Services</a:t>
            </a:r>
          </a:p>
        </p:txBody>
      </p:sp>
    </p:spTree>
    <p:custDataLst>
      <p:tags r:id="rId1"/>
    </p:custDataLst>
    <p:extLst>
      <p:ext uri="{BB962C8B-B14F-4D97-AF65-F5344CB8AC3E}">
        <p14:creationId xmlns:p14="http://schemas.microsoft.com/office/powerpoint/2010/main" val="661516195"/>
      </p:ext>
    </p:extLst>
  </p:cSld>
  <p:clrMapOvr>
    <a:masterClrMapping/>
  </p:clrMapOvr>
  <p:transition>
    <p:pull dir="ru"/>
  </p:transition>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6626"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59395" name="Rectangle 3"/>
          <p:cNvSpPr>
            <a:spLocks noGrp="1" noChangeArrowheads="1"/>
          </p:cNvSpPr>
          <p:nvPr>
            <p:ph idx="1"/>
          </p:nvPr>
        </p:nvSpPr>
        <p:spPr/>
        <p:txBody>
          <a:bodyPr>
            <a:normAutofit lnSpcReduction="10000"/>
          </a:bodyPr>
          <a:lstStyle/>
          <a:p>
            <a:pPr marL="514350" indent="-514350">
              <a:buFont typeface="+mj-lt"/>
              <a:buAutoNum type="arabicPeriod"/>
            </a:pPr>
            <a:r>
              <a:rPr lang="en-US" dirty="0"/>
              <a:t>understand what “Product” really means.</a:t>
            </a:r>
          </a:p>
          <a:p>
            <a:pPr marL="514350" indent="-514350">
              <a:buFont typeface="+mj-lt"/>
              <a:buAutoNum type="arabicPeriod"/>
            </a:pPr>
            <a:r>
              <a:rPr lang="en-US" dirty="0"/>
              <a:t>cite the key differences between goods and services.</a:t>
            </a:r>
          </a:p>
          <a:p>
            <a:pPr marL="514350" indent="-514350">
              <a:buFont typeface="+mj-lt"/>
              <a:buAutoNum type="arabicPeriod"/>
            </a:pPr>
            <a:r>
              <a:rPr lang="en-US" dirty="0"/>
              <a:t>describe how technology augments a produce to add value for customers.</a:t>
            </a:r>
          </a:p>
          <a:p>
            <a:pPr marL="514350" indent="-514350">
              <a:buFont typeface="+mj-lt"/>
              <a:buAutoNum type="arabicPeriod"/>
            </a:pPr>
            <a:r>
              <a:rPr lang="en-US" dirty="0"/>
              <a:t>understand what branding is and how to use it in strategy planning.</a:t>
            </a:r>
          </a:p>
          <a:p>
            <a:pPr marL="514350" indent="-514350">
              <a:buFont typeface="+mj-lt"/>
              <a:buAutoNum type="arabicPeriod"/>
            </a:pPr>
            <a:r>
              <a:rPr lang="en-US" dirty="0"/>
              <a:t>understand the importance of packaging in strategy planning.</a:t>
            </a:r>
          </a:p>
          <a:p>
            <a:pPr marL="514350" indent="-514350">
              <a:buFont typeface="+mj-lt"/>
              <a:buAutoNum type="arabicPeriod"/>
            </a:pPr>
            <a:endParaRPr lang="en-US" dirty="0"/>
          </a:p>
        </p:txBody>
      </p:sp>
    </p:spTree>
    <p:custDataLst>
      <p:tags r:id="rId1"/>
    </p:custDataLst>
    <p:extLst>
      <p:ext uri="{BB962C8B-B14F-4D97-AF65-F5344CB8AC3E}">
        <p14:creationId xmlns:p14="http://schemas.microsoft.com/office/powerpoint/2010/main" val="23876463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59395">
                                            <p:txEl>
                                              <p:pRg st="0" end="0"/>
                                            </p:txEl>
                                          </p:spTgt>
                                        </p:tgtEl>
                                        <p:attrNameLst>
                                          <p:attrName>style.visibility</p:attrName>
                                        </p:attrNameLst>
                                      </p:cBhvr>
                                      <p:to>
                                        <p:strVal val="visible"/>
                                      </p:to>
                                    </p:set>
                                    <p:animEffect transition="in" filter="wipe(up)">
                                      <p:cBhvr>
                                        <p:cTn id="7" dur="500"/>
                                        <p:tgtEl>
                                          <p:spTgt spid="59395">
                                            <p:txEl>
                                              <p:pRg st="0" end="0"/>
                                            </p:txEl>
                                          </p:spTgt>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59395">
                                            <p:txEl>
                                              <p:pRg st="1" end="1"/>
                                            </p:txEl>
                                          </p:spTgt>
                                        </p:tgtEl>
                                        <p:attrNameLst>
                                          <p:attrName>style.visibility</p:attrName>
                                        </p:attrNameLst>
                                      </p:cBhvr>
                                      <p:to>
                                        <p:strVal val="visible"/>
                                      </p:to>
                                    </p:set>
                                    <p:animEffect transition="in" filter="wipe(up)">
                                      <p:cBhvr>
                                        <p:cTn id="11" dur="500"/>
                                        <p:tgtEl>
                                          <p:spTgt spid="59395">
                                            <p:txEl>
                                              <p:pRg st="1" end="1"/>
                                            </p:txEl>
                                          </p:spTgt>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59395">
                                            <p:txEl>
                                              <p:pRg st="2" end="2"/>
                                            </p:txEl>
                                          </p:spTgt>
                                        </p:tgtEl>
                                        <p:attrNameLst>
                                          <p:attrName>style.visibility</p:attrName>
                                        </p:attrNameLst>
                                      </p:cBhvr>
                                      <p:to>
                                        <p:strVal val="visible"/>
                                      </p:to>
                                    </p:set>
                                    <p:animEffect transition="in" filter="wipe(up)">
                                      <p:cBhvr>
                                        <p:cTn id="15" dur="500"/>
                                        <p:tgtEl>
                                          <p:spTgt spid="59395">
                                            <p:txEl>
                                              <p:pRg st="2" end="2"/>
                                            </p:txEl>
                                          </p:spTgt>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59395">
                                            <p:txEl>
                                              <p:pRg st="3" end="3"/>
                                            </p:txEl>
                                          </p:spTgt>
                                        </p:tgtEl>
                                        <p:attrNameLst>
                                          <p:attrName>style.visibility</p:attrName>
                                        </p:attrNameLst>
                                      </p:cBhvr>
                                      <p:to>
                                        <p:strVal val="visible"/>
                                      </p:to>
                                    </p:set>
                                    <p:animEffect transition="in" filter="wipe(up)">
                                      <p:cBhvr>
                                        <p:cTn id="19" dur="500"/>
                                        <p:tgtEl>
                                          <p:spTgt spid="59395">
                                            <p:txEl>
                                              <p:pRg st="3" end="3"/>
                                            </p:txEl>
                                          </p:spTgt>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59395">
                                            <p:txEl>
                                              <p:pRg st="4" end="4"/>
                                            </p:txEl>
                                          </p:spTgt>
                                        </p:tgtEl>
                                        <p:attrNameLst>
                                          <p:attrName>style.visibility</p:attrName>
                                        </p:attrNameLst>
                                      </p:cBhvr>
                                      <p:to>
                                        <p:strVal val="visible"/>
                                      </p:to>
                                    </p:set>
                                    <p:animEffect transition="in" filter="wipe(up)">
                                      <p:cBhvr>
                                        <p:cTn id="23" dur="500"/>
                                        <p:tgtEl>
                                          <p:spTgt spid="5939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9395" grpId="0" uiExpand="1" build="p"/>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normAutofit fontScale="90000"/>
          </a:bodyPr>
          <a:lstStyle/>
          <a:p>
            <a:r>
              <a:rPr lang="en-US" dirty="0"/>
              <a:t>At the end of this presentation, you should be able to:</a:t>
            </a:r>
          </a:p>
        </p:txBody>
      </p:sp>
      <p:sp>
        <p:nvSpPr>
          <p:cNvPr id="60419" name="Rectangle 3"/>
          <p:cNvSpPr>
            <a:spLocks noGrp="1" noChangeArrowheads="1"/>
          </p:cNvSpPr>
          <p:nvPr>
            <p:ph idx="1"/>
          </p:nvPr>
        </p:nvSpPr>
        <p:spPr/>
        <p:txBody>
          <a:bodyPr/>
          <a:lstStyle/>
          <a:p>
            <a:pPr marL="514350">
              <a:buFont typeface="+mj-lt"/>
              <a:buAutoNum type="arabicPeriod" startAt="6"/>
            </a:pPr>
            <a:r>
              <a:rPr lang="en-US" dirty="0"/>
              <a:t>understand the role of warranties in strategy planning.</a:t>
            </a:r>
          </a:p>
          <a:p>
            <a:pPr marL="514350" indent="-514350">
              <a:buFont typeface="+mj-lt"/>
              <a:buAutoNum type="arabicPeriod" startAt="6"/>
            </a:pPr>
            <a:r>
              <a:rPr lang="en-US" dirty="0"/>
              <a:t>know the differences among various consumer and business product classes and how product classes can help a marketing manager plan marketing strategy.</a:t>
            </a:r>
          </a:p>
          <a:p>
            <a:pPr marL="514350" indent="-514350">
              <a:buFont typeface="+mj-lt"/>
              <a:buAutoNum type="arabicPeriod" startAt="6"/>
            </a:pPr>
            <a:r>
              <a:rPr lang="en-US" dirty="0"/>
              <a:t>understand important new terms.</a:t>
            </a:r>
          </a:p>
          <a:p>
            <a:pPr marL="514350" indent="-514350">
              <a:buFont typeface="+mj-lt"/>
              <a:buAutoNum type="arabicPeriod" startAt="6"/>
            </a:pPr>
            <a:endParaRPr lang="en-US" dirty="0"/>
          </a:p>
        </p:txBody>
      </p:sp>
    </p:spTree>
    <p:custDataLst>
      <p:tags r:id="rId1"/>
    </p:custDataLst>
    <p:extLst>
      <p:ext uri="{BB962C8B-B14F-4D97-AF65-F5344CB8AC3E}">
        <p14:creationId xmlns:p14="http://schemas.microsoft.com/office/powerpoint/2010/main" val="228166280"/>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60419">
                                            <p:txEl>
                                              <p:pRg st="0" end="0"/>
                                            </p:txEl>
                                          </p:spTgt>
                                        </p:tgtEl>
                                        <p:attrNameLst>
                                          <p:attrName>style.visibility</p:attrName>
                                        </p:attrNameLst>
                                      </p:cBhvr>
                                      <p:to>
                                        <p:strVal val="visible"/>
                                      </p:to>
                                    </p:set>
                                    <p:animEffect transition="in" filter="wipe(up)">
                                      <p:cBhvr>
                                        <p:cTn id="7" dur="500"/>
                                        <p:tgtEl>
                                          <p:spTgt spid="60419">
                                            <p:txEl>
                                              <p:pRg st="0" end="0"/>
                                            </p:txEl>
                                          </p:spTgt>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0419">
                                            <p:txEl>
                                              <p:pRg st="1" end="1"/>
                                            </p:txEl>
                                          </p:spTgt>
                                        </p:tgtEl>
                                        <p:attrNameLst>
                                          <p:attrName>style.visibility</p:attrName>
                                        </p:attrNameLst>
                                      </p:cBhvr>
                                      <p:to>
                                        <p:strVal val="visible"/>
                                      </p:to>
                                    </p:set>
                                    <p:animEffect transition="in" filter="wipe(up)">
                                      <p:cBhvr>
                                        <p:cTn id="11" dur="500"/>
                                        <p:tgtEl>
                                          <p:spTgt spid="60419">
                                            <p:txEl>
                                              <p:pRg st="1" end="1"/>
                                            </p:txEl>
                                          </p:spTgt>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60419">
                                            <p:txEl>
                                              <p:pRg st="2" end="2"/>
                                            </p:txEl>
                                          </p:spTgt>
                                        </p:tgtEl>
                                        <p:attrNameLst>
                                          <p:attrName>style.visibility</p:attrName>
                                        </p:attrNameLst>
                                      </p:cBhvr>
                                      <p:to>
                                        <p:strVal val="visible"/>
                                      </p:to>
                                    </p:set>
                                    <p:animEffect transition="in" filter="wipe(up)">
                                      <p:cBhvr>
                                        <p:cTn id="15" dur="500"/>
                                        <p:tgtEl>
                                          <p:spTgt spid="60419">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419" grpId="0" build="p"/>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27"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bwMode="auto">
          <a:xfrm>
            <a:off x="6477000" y="1182384"/>
            <a:ext cx="2438400" cy="1637016"/>
          </a:xfrm>
          <a:prstGeom prst="rect">
            <a:avLst/>
          </a:prstGeom>
          <a:noFill/>
          <a:ln>
            <a:noFill/>
          </a:ln>
          <a:effectLst>
            <a:outerShdw blurRad="76200" dist="12700" dir="8100000" sy="-23000" kx="800400" algn="br" rotWithShape="0">
              <a:prstClr val="black">
                <a:alpha val="20000"/>
              </a:prst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Rectangle 2"/>
          <p:cNvSpPr>
            <a:spLocks noGrp="1" noChangeArrowheads="1"/>
          </p:cNvSpPr>
          <p:nvPr>
            <p:ph type="title"/>
          </p:nvPr>
        </p:nvSpPr>
        <p:spPr>
          <a:xfrm>
            <a:off x="457200" y="0"/>
            <a:ext cx="8229600" cy="1398587"/>
          </a:xfrm>
        </p:spPr>
        <p:txBody>
          <a:bodyPr>
            <a:normAutofit fontScale="90000"/>
          </a:bodyPr>
          <a:lstStyle/>
          <a:p>
            <a:r>
              <a:rPr lang="en-US" dirty="0"/>
              <a:t>Product Decisions for Marketing Strategy Planning (Exhibit 8-1)</a:t>
            </a:r>
          </a:p>
        </p:txBody>
      </p:sp>
      <p:sp>
        <p:nvSpPr>
          <p:cNvPr id="4" name="Line 23"/>
          <p:cNvSpPr>
            <a:spLocks noChangeShapeType="1"/>
          </p:cNvSpPr>
          <p:nvPr/>
        </p:nvSpPr>
        <p:spPr bwMode="auto">
          <a:xfrm flipH="1">
            <a:off x="1600200" y="3581400"/>
            <a:ext cx="0" cy="68580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en-US" b="1" dirty="0"/>
          </a:p>
        </p:txBody>
      </p:sp>
      <p:sp>
        <p:nvSpPr>
          <p:cNvPr id="5" name="Line 23"/>
          <p:cNvSpPr>
            <a:spLocks noChangeShapeType="1"/>
          </p:cNvSpPr>
          <p:nvPr/>
        </p:nvSpPr>
        <p:spPr bwMode="auto">
          <a:xfrm flipH="1" flipV="1">
            <a:off x="1676400" y="1905000"/>
            <a:ext cx="65532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6" name="Line 24"/>
          <p:cNvSpPr>
            <a:spLocks noChangeShapeType="1"/>
          </p:cNvSpPr>
          <p:nvPr/>
        </p:nvSpPr>
        <p:spPr bwMode="auto">
          <a:xfrm rot="-5400000" flipH="1" flipV="1">
            <a:off x="1447800" y="2133600"/>
            <a:ext cx="457200" cy="0"/>
          </a:xfrm>
          <a:prstGeom prst="line">
            <a:avLst/>
          </a:prstGeom>
          <a:noFill/>
          <a:ln w="38100">
            <a:solidFill>
              <a:schemeClr val="tx1"/>
            </a:solidFill>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
        <p:nvSpPr>
          <p:cNvPr id="7" name="AutoShape 27"/>
          <p:cNvSpPr>
            <a:spLocks noChangeArrowheads="1"/>
          </p:cNvSpPr>
          <p:nvPr/>
        </p:nvSpPr>
        <p:spPr bwMode="auto">
          <a:xfrm>
            <a:off x="3538583" y="2362200"/>
            <a:ext cx="2743200" cy="1600200"/>
          </a:xfrm>
          <a:prstGeom prst="roundRect">
            <a:avLst>
              <a:gd name="adj" fmla="val 16667"/>
            </a:avLst>
          </a:prstGeom>
          <a:solidFill>
            <a:srgbClr val="FF0000"/>
          </a:solidFill>
          <a:ln w="38100" algn="ctr">
            <a:solidFill>
              <a:schemeClr val="tx1"/>
            </a:solidFill>
            <a:prstDash val="sysDash"/>
            <a:round/>
            <a:headEnd/>
            <a:tailEnd/>
          </a:ln>
          <a:effectLst/>
        </p:spPr>
        <p:txBody>
          <a:bodyPr anchor="ctr"/>
          <a:lstStyle/>
          <a:p>
            <a:pPr algn="l"/>
            <a:r>
              <a:rPr lang="en-US" sz="2000" b="1" dirty="0"/>
              <a:t>Chapter 9  </a:t>
            </a:r>
          </a:p>
          <a:p>
            <a:pPr algn="l"/>
            <a:r>
              <a:rPr lang="en-US" sz="2000" b="1" dirty="0"/>
              <a:t>Product Management and New-Product Development</a:t>
            </a:r>
          </a:p>
        </p:txBody>
      </p:sp>
      <p:sp>
        <p:nvSpPr>
          <p:cNvPr id="8" name="Line 28"/>
          <p:cNvSpPr>
            <a:spLocks noChangeShapeType="1"/>
          </p:cNvSpPr>
          <p:nvPr/>
        </p:nvSpPr>
        <p:spPr bwMode="auto">
          <a:xfrm rot="-5400000" flipH="1" flipV="1">
            <a:off x="4572000" y="2133600"/>
            <a:ext cx="457200" cy="0"/>
          </a:xfrm>
          <a:prstGeom prst="line">
            <a:avLst/>
          </a:prstGeom>
          <a:noFill/>
          <a:ln w="38100">
            <a:solidFill>
              <a:schemeClr val="tx1"/>
            </a:solidFill>
            <a:prstDash val="sysDot"/>
            <a:round/>
            <a:headEnd/>
            <a:tailEnd type="triangle" w="med" len="med"/>
          </a:ln>
          <a:extLst>
            <a:ext uri="{909E8E84-426E-40DD-AFC4-6F175D3DCCD1}">
              <a14:hiddenFill xmlns:a14="http://schemas.microsoft.com/office/drawing/2010/main">
                <a:noFill/>
              </a14:hiddenFill>
            </a:ext>
          </a:extLst>
        </p:spPr>
        <p:txBody>
          <a:bodyPr/>
          <a:lstStyle/>
          <a:p>
            <a:endParaRPr lang="en-US" b="1" dirty="0"/>
          </a:p>
        </p:txBody>
      </p:sp>
      <p:sp>
        <p:nvSpPr>
          <p:cNvPr id="9" name="AutoShape 29"/>
          <p:cNvSpPr>
            <a:spLocks noChangeArrowheads="1"/>
          </p:cNvSpPr>
          <p:nvPr/>
        </p:nvSpPr>
        <p:spPr bwMode="auto">
          <a:xfrm>
            <a:off x="33383" y="5062538"/>
            <a:ext cx="1524000" cy="762000"/>
          </a:xfrm>
          <a:prstGeom prst="roundRect">
            <a:avLst>
              <a:gd name="adj" fmla="val 16667"/>
            </a:avLst>
          </a:prstGeom>
          <a:solidFill>
            <a:srgbClr val="FF0000"/>
          </a:solidFill>
          <a:ln w="38100" algn="ctr">
            <a:solidFill>
              <a:schemeClr val="tx1"/>
            </a:solidFill>
            <a:round/>
            <a:headEnd/>
            <a:tailEnd/>
          </a:ln>
          <a:effectLst/>
        </p:spPr>
        <p:txBody>
          <a:bodyPr anchor="ctr"/>
          <a:lstStyle/>
          <a:p>
            <a:r>
              <a:rPr lang="en-US" sz="2000" b="1" dirty="0"/>
              <a:t>Product idea</a:t>
            </a:r>
          </a:p>
        </p:txBody>
      </p:sp>
      <p:sp>
        <p:nvSpPr>
          <p:cNvPr id="10" name="AutoShape 30"/>
          <p:cNvSpPr>
            <a:spLocks noChangeArrowheads="1"/>
          </p:cNvSpPr>
          <p:nvPr/>
        </p:nvSpPr>
        <p:spPr bwMode="auto">
          <a:xfrm>
            <a:off x="1676400" y="5062538"/>
            <a:ext cx="1524000" cy="762000"/>
          </a:xfrm>
          <a:prstGeom prst="roundRect">
            <a:avLst>
              <a:gd name="adj" fmla="val 16667"/>
            </a:avLst>
          </a:prstGeom>
          <a:solidFill>
            <a:srgbClr val="FF0000"/>
          </a:solidFill>
          <a:ln w="38100" algn="ctr">
            <a:solidFill>
              <a:schemeClr val="tx1"/>
            </a:solidFill>
            <a:round/>
            <a:headEnd/>
            <a:tailEnd/>
          </a:ln>
          <a:effectLst/>
        </p:spPr>
        <p:txBody>
          <a:bodyPr anchor="ctr"/>
          <a:lstStyle/>
          <a:p>
            <a:r>
              <a:rPr lang="en-US" sz="2000" b="1" dirty="0"/>
              <a:t>Branding</a:t>
            </a:r>
          </a:p>
        </p:txBody>
      </p:sp>
      <p:sp>
        <p:nvSpPr>
          <p:cNvPr id="11" name="AutoShape 31"/>
          <p:cNvSpPr>
            <a:spLocks noChangeArrowheads="1"/>
          </p:cNvSpPr>
          <p:nvPr/>
        </p:nvSpPr>
        <p:spPr bwMode="auto">
          <a:xfrm>
            <a:off x="3276600" y="5065713"/>
            <a:ext cx="1600200" cy="762000"/>
          </a:xfrm>
          <a:prstGeom prst="roundRect">
            <a:avLst>
              <a:gd name="adj" fmla="val 16667"/>
            </a:avLst>
          </a:prstGeom>
          <a:solidFill>
            <a:srgbClr val="FF0000"/>
          </a:solidFill>
          <a:ln w="38100" algn="ctr">
            <a:solidFill>
              <a:schemeClr val="tx1"/>
            </a:solidFill>
            <a:round/>
            <a:headEnd/>
            <a:tailEnd/>
          </a:ln>
          <a:effectLst/>
        </p:spPr>
        <p:txBody>
          <a:bodyPr anchor="ctr"/>
          <a:lstStyle/>
          <a:p>
            <a:r>
              <a:rPr lang="en-US" sz="1600" b="1" dirty="0"/>
              <a:t>Other strategy decisions</a:t>
            </a:r>
          </a:p>
        </p:txBody>
      </p:sp>
      <p:sp>
        <p:nvSpPr>
          <p:cNvPr id="12" name="AutoShape 32"/>
          <p:cNvSpPr>
            <a:spLocks noChangeArrowheads="1"/>
          </p:cNvSpPr>
          <p:nvPr/>
        </p:nvSpPr>
        <p:spPr bwMode="auto">
          <a:xfrm>
            <a:off x="4953000" y="5062538"/>
            <a:ext cx="1524000" cy="762000"/>
          </a:xfrm>
          <a:prstGeom prst="roundRect">
            <a:avLst>
              <a:gd name="adj" fmla="val 16667"/>
            </a:avLst>
          </a:prstGeom>
          <a:solidFill>
            <a:srgbClr val="FF0000"/>
          </a:solidFill>
          <a:ln w="38100" algn="ctr">
            <a:solidFill>
              <a:schemeClr val="tx1"/>
            </a:solidFill>
            <a:round/>
            <a:headEnd/>
            <a:tailEnd/>
          </a:ln>
          <a:effectLst/>
        </p:spPr>
        <p:txBody>
          <a:bodyPr anchor="ctr"/>
          <a:lstStyle/>
          <a:p>
            <a:r>
              <a:rPr lang="en-US" sz="2000" b="1" dirty="0"/>
              <a:t>Product classes</a:t>
            </a:r>
          </a:p>
        </p:txBody>
      </p:sp>
      <p:sp>
        <p:nvSpPr>
          <p:cNvPr id="14" name="AutoShape 26"/>
          <p:cNvSpPr>
            <a:spLocks noChangeArrowheads="1"/>
          </p:cNvSpPr>
          <p:nvPr/>
        </p:nvSpPr>
        <p:spPr bwMode="auto">
          <a:xfrm>
            <a:off x="338183" y="2362200"/>
            <a:ext cx="2743200" cy="1600200"/>
          </a:xfrm>
          <a:prstGeom prst="roundRect">
            <a:avLst>
              <a:gd name="adj" fmla="val 16667"/>
            </a:avLst>
          </a:prstGeom>
          <a:solidFill>
            <a:srgbClr val="FF0000"/>
          </a:solidFill>
          <a:ln w="38100" algn="ctr">
            <a:solidFill>
              <a:schemeClr val="tx1"/>
            </a:solidFill>
            <a:round/>
            <a:headEnd/>
            <a:tailEnd/>
          </a:ln>
          <a:effectLst/>
        </p:spPr>
        <p:txBody>
          <a:bodyPr anchor="ctr"/>
          <a:lstStyle/>
          <a:p>
            <a:pPr algn="l"/>
            <a:r>
              <a:rPr lang="en-US" sz="2000" b="1" dirty="0"/>
              <a:t>Chapter 8  Elements of Product Planning for Goods and Services</a:t>
            </a:r>
          </a:p>
        </p:txBody>
      </p:sp>
      <p:sp>
        <p:nvSpPr>
          <p:cNvPr id="16" name="Line 23"/>
          <p:cNvSpPr>
            <a:spLocks noChangeShapeType="1"/>
          </p:cNvSpPr>
          <p:nvPr/>
        </p:nvSpPr>
        <p:spPr bwMode="auto">
          <a:xfrm flipH="1" flipV="1">
            <a:off x="762000" y="4267200"/>
            <a:ext cx="8382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en-US" b="1" dirty="0"/>
          </a:p>
        </p:txBody>
      </p:sp>
      <p:sp>
        <p:nvSpPr>
          <p:cNvPr id="17" name="Line 24"/>
          <p:cNvSpPr>
            <a:spLocks noChangeShapeType="1"/>
          </p:cNvSpPr>
          <p:nvPr/>
        </p:nvSpPr>
        <p:spPr bwMode="auto">
          <a:xfrm rot="-5400000" flipH="1" flipV="1">
            <a:off x="381000" y="4648200"/>
            <a:ext cx="7620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Lst>
        </p:spPr>
        <p:txBody>
          <a:bodyPr/>
          <a:lstStyle/>
          <a:p>
            <a:endParaRPr lang="en-US" b="1" dirty="0"/>
          </a:p>
        </p:txBody>
      </p:sp>
      <p:sp>
        <p:nvSpPr>
          <p:cNvPr id="18" name="Line 24"/>
          <p:cNvSpPr>
            <a:spLocks noChangeShapeType="1"/>
          </p:cNvSpPr>
          <p:nvPr/>
        </p:nvSpPr>
        <p:spPr bwMode="auto">
          <a:xfrm rot="-5400000" flipH="1" flipV="1">
            <a:off x="2049417" y="4681538"/>
            <a:ext cx="7620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Lst>
        </p:spPr>
        <p:txBody>
          <a:bodyPr/>
          <a:lstStyle/>
          <a:p>
            <a:endParaRPr lang="en-US" b="1" dirty="0"/>
          </a:p>
        </p:txBody>
      </p:sp>
      <p:sp>
        <p:nvSpPr>
          <p:cNvPr id="19" name="Line 24"/>
          <p:cNvSpPr>
            <a:spLocks noChangeShapeType="1"/>
          </p:cNvSpPr>
          <p:nvPr/>
        </p:nvSpPr>
        <p:spPr bwMode="auto">
          <a:xfrm rot="-5400000" flipH="1" flipV="1">
            <a:off x="3657600" y="4648200"/>
            <a:ext cx="7620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Lst>
        </p:spPr>
        <p:txBody>
          <a:bodyPr/>
          <a:lstStyle/>
          <a:p>
            <a:endParaRPr lang="en-US" b="1" dirty="0"/>
          </a:p>
        </p:txBody>
      </p:sp>
      <p:sp>
        <p:nvSpPr>
          <p:cNvPr id="20" name="Line 24"/>
          <p:cNvSpPr>
            <a:spLocks noChangeShapeType="1"/>
          </p:cNvSpPr>
          <p:nvPr/>
        </p:nvSpPr>
        <p:spPr bwMode="auto">
          <a:xfrm rot="-5400000" flipH="1" flipV="1">
            <a:off x="5308600" y="4648200"/>
            <a:ext cx="762000" cy="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Lst>
        </p:spPr>
        <p:txBody>
          <a:bodyPr/>
          <a:lstStyle/>
          <a:p>
            <a:endParaRPr lang="en-US" b="1" dirty="0"/>
          </a:p>
        </p:txBody>
      </p:sp>
      <p:sp>
        <p:nvSpPr>
          <p:cNvPr id="29718" name="Line 23"/>
          <p:cNvSpPr>
            <a:spLocks noChangeShapeType="1"/>
          </p:cNvSpPr>
          <p:nvPr/>
        </p:nvSpPr>
        <p:spPr bwMode="auto">
          <a:xfrm>
            <a:off x="1905000" y="4800600"/>
            <a:ext cx="0" cy="0"/>
          </a:xfrm>
          <a:prstGeom prst="line">
            <a:avLst/>
          </a:prstGeom>
          <a:noFill/>
          <a:ln w="38100">
            <a:solidFill>
              <a:schemeClr val="tx1"/>
            </a:solidFill>
            <a:prstDash val="sysDot"/>
            <a:round/>
            <a:headEnd/>
            <a:tailEnd/>
          </a:ln>
          <a:effectLst/>
          <a:extLst>
            <a:ext uri="{909E8E84-426E-40DD-AFC4-6F175D3DCCD1}">
              <a14:hiddenFill xmlns:a14="http://schemas.microsoft.com/office/drawing/2010/main">
                <a:noFill/>
              </a14:hiddenFill>
            </a:ext>
          </a:extLst>
        </p:spPr>
        <p:txBody>
          <a:bodyPr/>
          <a:lstStyle/>
          <a:p>
            <a:endParaRPr lang="en-US" b="1" dirty="0"/>
          </a:p>
        </p:txBody>
      </p:sp>
      <p:sp>
        <p:nvSpPr>
          <p:cNvPr id="23" name="Line 23"/>
          <p:cNvSpPr>
            <a:spLocks noChangeShapeType="1"/>
          </p:cNvSpPr>
          <p:nvPr/>
        </p:nvSpPr>
        <p:spPr bwMode="auto">
          <a:xfrm flipH="1" flipV="1">
            <a:off x="1600199" y="4267200"/>
            <a:ext cx="830217"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en-US" b="1" dirty="0"/>
          </a:p>
        </p:txBody>
      </p:sp>
      <p:sp>
        <p:nvSpPr>
          <p:cNvPr id="24" name="Line 23"/>
          <p:cNvSpPr>
            <a:spLocks noChangeShapeType="1"/>
          </p:cNvSpPr>
          <p:nvPr/>
        </p:nvSpPr>
        <p:spPr bwMode="auto">
          <a:xfrm flipH="1" flipV="1">
            <a:off x="2430416" y="4264025"/>
            <a:ext cx="1608184" cy="3175"/>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en-US" b="1" dirty="0"/>
          </a:p>
        </p:txBody>
      </p:sp>
      <p:sp>
        <p:nvSpPr>
          <p:cNvPr id="25" name="Line 23"/>
          <p:cNvSpPr>
            <a:spLocks noChangeShapeType="1"/>
          </p:cNvSpPr>
          <p:nvPr/>
        </p:nvSpPr>
        <p:spPr bwMode="auto">
          <a:xfrm flipH="1" flipV="1">
            <a:off x="4038600" y="4267200"/>
            <a:ext cx="16764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en-US" b="1" dirty="0"/>
          </a:p>
        </p:txBody>
      </p:sp>
      <p:sp>
        <p:nvSpPr>
          <p:cNvPr id="26" name="Line 23"/>
          <p:cNvSpPr>
            <a:spLocks noChangeShapeType="1"/>
          </p:cNvSpPr>
          <p:nvPr/>
        </p:nvSpPr>
        <p:spPr bwMode="auto">
          <a:xfrm flipH="1" flipV="1">
            <a:off x="5562600" y="4267200"/>
            <a:ext cx="127000" cy="0"/>
          </a:xfrm>
          <a:prstGeom prst="line">
            <a:avLst/>
          </a:prstGeom>
          <a:noFill/>
          <a:ln w="38100">
            <a:solidFill>
              <a:schemeClr val="tx1"/>
            </a:solidFill>
            <a:round/>
            <a:headEnd/>
            <a:tailEnd/>
          </a:ln>
          <a:effectLst/>
          <a:extLst>
            <a:ext uri="{909E8E84-426E-40DD-AFC4-6F175D3DCCD1}">
              <a14:hiddenFill xmlns:a14="http://schemas.microsoft.com/office/drawing/2010/main">
                <a:noFill/>
              </a14:hiddenFill>
            </a:ext>
          </a:extLst>
        </p:spPr>
        <p:txBody>
          <a:bodyPr/>
          <a:lstStyle/>
          <a:p>
            <a:endParaRPr lang="en-US" b="1" dirty="0"/>
          </a:p>
        </p:txBody>
      </p:sp>
    </p:spTree>
    <p:custDataLst>
      <p:tags r:id="rId1"/>
    </p:custDataLst>
    <p:extLst>
      <p:ext uri="{BB962C8B-B14F-4D97-AF65-F5344CB8AC3E}">
        <p14:creationId xmlns:p14="http://schemas.microsoft.com/office/powerpoint/2010/main" val="171810363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nodeType="afterGroup">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up)">
                                      <p:cBhvr>
                                        <p:cTn id="11" dur="500"/>
                                        <p:tgtEl>
                                          <p:spTgt spid="6"/>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wipe(up)">
                                      <p:cBhvr>
                                        <p:cTn id="15" dur="500"/>
                                        <p:tgtEl>
                                          <p:spTgt spid="1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up)">
                                      <p:cBhvr>
                                        <p:cTn id="19" dur="500"/>
                                        <p:tgtEl>
                                          <p:spTgt spid="8"/>
                                        </p:tgtEl>
                                      </p:cBhvr>
                                    </p:animEffect>
                                  </p:childTnLst>
                                </p:cTn>
                              </p:par>
                            </p:childTnLst>
                          </p:cTn>
                        </p:par>
                        <p:par>
                          <p:cTn id="20" fill="hold" nodeType="afterGroup">
                            <p:stCondLst>
                              <p:cond delay="2000"/>
                            </p:stCondLst>
                            <p:childTnLst>
                              <p:par>
                                <p:cTn id="21" presetID="22" presetClass="entr" presetSubtype="1"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up)">
                                      <p:cBhvr>
                                        <p:cTn id="23" dur="500"/>
                                        <p:tgtEl>
                                          <p:spTgt spid="7"/>
                                        </p:tgtEl>
                                      </p:cBhvr>
                                    </p:animEffect>
                                  </p:childTnLst>
                                </p:cTn>
                              </p:par>
                            </p:childTnLst>
                          </p:cTn>
                        </p:par>
                      </p:childTnLst>
                    </p:cTn>
                  </p:par>
                  <p:par>
                    <p:cTn id="24" fill="hold" nodeType="clickPar">
                      <p:stCondLst>
                        <p:cond delay="indefinite"/>
                      </p:stCondLst>
                      <p:childTnLst>
                        <p:par>
                          <p:cTn id="25" fill="hold" nodeType="withGroup">
                            <p:stCondLst>
                              <p:cond delay="0"/>
                            </p:stCondLst>
                            <p:childTnLst>
                              <p:par>
                                <p:cTn id="26" presetID="22" presetClass="entr" presetSubtype="1" fill="hold" grpId="0" nodeType="click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wipe(up)">
                                      <p:cBhvr>
                                        <p:cTn id="28" dur="500"/>
                                        <p:tgtEl>
                                          <p:spTgt spid="4"/>
                                        </p:tgtEl>
                                      </p:cBhvr>
                                    </p:animEffect>
                                  </p:childTnLst>
                                </p:cTn>
                              </p:par>
                            </p:childTnLst>
                          </p:cTn>
                        </p:par>
                        <p:par>
                          <p:cTn id="29" fill="hold" nodeType="afterGroup">
                            <p:stCondLst>
                              <p:cond delay="500"/>
                            </p:stCondLst>
                            <p:childTnLst>
                              <p:par>
                                <p:cTn id="30" presetID="22" presetClass="entr" presetSubtype="2" fill="hold" grpId="0" nodeType="after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wipe(right)">
                                      <p:cBhvr>
                                        <p:cTn id="32" dur="500"/>
                                        <p:tgtEl>
                                          <p:spTgt spid="16"/>
                                        </p:tgtEl>
                                      </p:cBhvr>
                                    </p:animEffect>
                                  </p:childTnLst>
                                </p:cTn>
                              </p:par>
                            </p:childTnLst>
                          </p:cTn>
                        </p:par>
                        <p:par>
                          <p:cTn id="33" fill="hold" nodeType="afterGroup">
                            <p:stCondLst>
                              <p:cond delay="1000"/>
                            </p:stCondLst>
                            <p:childTnLst>
                              <p:par>
                                <p:cTn id="34" presetID="22" presetClass="entr" presetSubtype="1"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up)">
                                      <p:cBhvr>
                                        <p:cTn id="36" dur="500"/>
                                        <p:tgtEl>
                                          <p:spTgt spid="17"/>
                                        </p:tgtEl>
                                      </p:cBhvr>
                                    </p:animEffect>
                                  </p:childTnLst>
                                </p:cTn>
                              </p:par>
                            </p:childTnLst>
                          </p:cTn>
                        </p:par>
                        <p:par>
                          <p:cTn id="37" fill="hold" nodeType="afterGroup">
                            <p:stCondLst>
                              <p:cond delay="1500"/>
                            </p:stCondLst>
                            <p:childTnLst>
                              <p:par>
                                <p:cTn id="38" presetID="22" presetClass="entr" presetSubtype="1" fill="hold" grpId="0" nodeType="after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wipe(up)">
                                      <p:cBhvr>
                                        <p:cTn id="40" dur="500"/>
                                        <p:tgtEl>
                                          <p:spTgt spid="9"/>
                                        </p:tgtEl>
                                      </p:cBhvr>
                                    </p:animEffect>
                                  </p:childTnLst>
                                </p:cTn>
                              </p:par>
                            </p:childTnLst>
                          </p:cTn>
                        </p:par>
                        <p:par>
                          <p:cTn id="41" fill="hold" nodeType="afterGroup">
                            <p:stCondLst>
                              <p:cond delay="2000"/>
                            </p:stCondLst>
                            <p:childTnLst>
                              <p:par>
                                <p:cTn id="42" presetID="22" presetClass="entr" presetSubtype="8" fill="hold" grpId="0" nodeType="afterEffect">
                                  <p:stCondLst>
                                    <p:cond delay="0"/>
                                  </p:stCondLst>
                                  <p:childTnLst>
                                    <p:set>
                                      <p:cBhvr>
                                        <p:cTn id="43" dur="1" fill="hold">
                                          <p:stCondLst>
                                            <p:cond delay="0"/>
                                          </p:stCondLst>
                                        </p:cTn>
                                        <p:tgtEl>
                                          <p:spTgt spid="23"/>
                                        </p:tgtEl>
                                        <p:attrNameLst>
                                          <p:attrName>style.visibility</p:attrName>
                                        </p:attrNameLst>
                                      </p:cBhvr>
                                      <p:to>
                                        <p:strVal val="visible"/>
                                      </p:to>
                                    </p:set>
                                    <p:animEffect transition="in" filter="wipe(left)">
                                      <p:cBhvr>
                                        <p:cTn id="44" dur="500"/>
                                        <p:tgtEl>
                                          <p:spTgt spid="23"/>
                                        </p:tgtEl>
                                      </p:cBhvr>
                                    </p:animEffect>
                                  </p:childTnLst>
                                </p:cTn>
                              </p:par>
                            </p:childTnLst>
                          </p:cTn>
                        </p:par>
                        <p:par>
                          <p:cTn id="45" fill="hold" nodeType="afterGroup">
                            <p:stCondLst>
                              <p:cond delay="2500"/>
                            </p:stCondLst>
                            <p:childTnLst>
                              <p:par>
                                <p:cTn id="46" presetID="22" presetClass="entr" presetSubtype="1" fill="hold" grpId="0" nodeType="afterEffect">
                                  <p:stCondLst>
                                    <p:cond delay="0"/>
                                  </p:stCondLst>
                                  <p:childTnLst>
                                    <p:set>
                                      <p:cBhvr>
                                        <p:cTn id="47" dur="1" fill="hold">
                                          <p:stCondLst>
                                            <p:cond delay="0"/>
                                          </p:stCondLst>
                                        </p:cTn>
                                        <p:tgtEl>
                                          <p:spTgt spid="18"/>
                                        </p:tgtEl>
                                        <p:attrNameLst>
                                          <p:attrName>style.visibility</p:attrName>
                                        </p:attrNameLst>
                                      </p:cBhvr>
                                      <p:to>
                                        <p:strVal val="visible"/>
                                      </p:to>
                                    </p:set>
                                    <p:animEffect transition="in" filter="wipe(up)">
                                      <p:cBhvr>
                                        <p:cTn id="48" dur="500"/>
                                        <p:tgtEl>
                                          <p:spTgt spid="18"/>
                                        </p:tgtEl>
                                      </p:cBhvr>
                                    </p:animEffect>
                                  </p:childTnLst>
                                </p:cTn>
                              </p:par>
                            </p:childTnLst>
                          </p:cTn>
                        </p:par>
                        <p:par>
                          <p:cTn id="49" fill="hold" nodeType="afterGroup">
                            <p:stCondLst>
                              <p:cond delay="3000"/>
                            </p:stCondLst>
                            <p:childTnLst>
                              <p:par>
                                <p:cTn id="50" presetID="22" presetClass="entr" presetSubtype="1"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wipe(up)">
                                      <p:cBhvr>
                                        <p:cTn id="52" dur="500"/>
                                        <p:tgtEl>
                                          <p:spTgt spid="10"/>
                                        </p:tgtEl>
                                      </p:cBhvr>
                                    </p:animEffect>
                                  </p:childTnLst>
                                </p:cTn>
                              </p:par>
                            </p:childTnLst>
                          </p:cTn>
                        </p:par>
                        <p:par>
                          <p:cTn id="53" fill="hold" nodeType="afterGroup">
                            <p:stCondLst>
                              <p:cond delay="3500"/>
                            </p:stCondLst>
                            <p:childTnLst>
                              <p:par>
                                <p:cTn id="54" presetID="22" presetClass="entr" presetSubtype="8" fill="hold" grpId="0" nodeType="afterEffect">
                                  <p:stCondLst>
                                    <p:cond delay="0"/>
                                  </p:stCondLst>
                                  <p:childTnLst>
                                    <p:set>
                                      <p:cBhvr>
                                        <p:cTn id="55" dur="1" fill="hold">
                                          <p:stCondLst>
                                            <p:cond delay="0"/>
                                          </p:stCondLst>
                                        </p:cTn>
                                        <p:tgtEl>
                                          <p:spTgt spid="24"/>
                                        </p:tgtEl>
                                        <p:attrNameLst>
                                          <p:attrName>style.visibility</p:attrName>
                                        </p:attrNameLst>
                                      </p:cBhvr>
                                      <p:to>
                                        <p:strVal val="visible"/>
                                      </p:to>
                                    </p:set>
                                    <p:animEffect transition="in" filter="wipe(left)">
                                      <p:cBhvr>
                                        <p:cTn id="56" dur="500"/>
                                        <p:tgtEl>
                                          <p:spTgt spid="24"/>
                                        </p:tgtEl>
                                      </p:cBhvr>
                                    </p:animEffect>
                                  </p:childTnLst>
                                </p:cTn>
                              </p:par>
                            </p:childTnLst>
                          </p:cTn>
                        </p:par>
                        <p:par>
                          <p:cTn id="57" fill="hold" nodeType="afterGroup">
                            <p:stCondLst>
                              <p:cond delay="4000"/>
                            </p:stCondLst>
                            <p:childTnLst>
                              <p:par>
                                <p:cTn id="58" presetID="22" presetClass="entr" presetSubtype="1" fill="hold" grpId="0" nodeType="after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wipe(up)">
                                      <p:cBhvr>
                                        <p:cTn id="60" dur="500"/>
                                        <p:tgtEl>
                                          <p:spTgt spid="19"/>
                                        </p:tgtEl>
                                      </p:cBhvr>
                                    </p:animEffect>
                                  </p:childTnLst>
                                </p:cTn>
                              </p:par>
                            </p:childTnLst>
                          </p:cTn>
                        </p:par>
                        <p:par>
                          <p:cTn id="61" fill="hold" nodeType="afterGroup">
                            <p:stCondLst>
                              <p:cond delay="4500"/>
                            </p:stCondLst>
                            <p:childTnLst>
                              <p:par>
                                <p:cTn id="62" presetID="22" presetClass="entr" presetSubtype="1" fill="hold" grpId="0" nodeType="afterEffect">
                                  <p:stCondLst>
                                    <p:cond delay="0"/>
                                  </p:stCondLst>
                                  <p:childTnLst>
                                    <p:set>
                                      <p:cBhvr>
                                        <p:cTn id="63" dur="1" fill="hold">
                                          <p:stCondLst>
                                            <p:cond delay="0"/>
                                          </p:stCondLst>
                                        </p:cTn>
                                        <p:tgtEl>
                                          <p:spTgt spid="11"/>
                                        </p:tgtEl>
                                        <p:attrNameLst>
                                          <p:attrName>style.visibility</p:attrName>
                                        </p:attrNameLst>
                                      </p:cBhvr>
                                      <p:to>
                                        <p:strVal val="visible"/>
                                      </p:to>
                                    </p:set>
                                    <p:animEffect transition="in" filter="wipe(up)">
                                      <p:cBhvr>
                                        <p:cTn id="64" dur="500"/>
                                        <p:tgtEl>
                                          <p:spTgt spid="11"/>
                                        </p:tgtEl>
                                      </p:cBhvr>
                                    </p:animEffect>
                                  </p:childTnLst>
                                </p:cTn>
                              </p:par>
                            </p:childTnLst>
                          </p:cTn>
                        </p:par>
                        <p:par>
                          <p:cTn id="65" fill="hold" nodeType="afterGroup">
                            <p:stCondLst>
                              <p:cond delay="5000"/>
                            </p:stCondLst>
                            <p:childTnLst>
                              <p:par>
                                <p:cTn id="66" presetID="22" presetClass="entr" presetSubtype="8" fill="hold" grpId="0" nodeType="afterEffect">
                                  <p:stCondLst>
                                    <p:cond delay="0"/>
                                  </p:stCondLst>
                                  <p:childTnLst>
                                    <p:set>
                                      <p:cBhvr>
                                        <p:cTn id="67" dur="1" fill="hold">
                                          <p:stCondLst>
                                            <p:cond delay="0"/>
                                          </p:stCondLst>
                                        </p:cTn>
                                        <p:tgtEl>
                                          <p:spTgt spid="25"/>
                                        </p:tgtEl>
                                        <p:attrNameLst>
                                          <p:attrName>style.visibility</p:attrName>
                                        </p:attrNameLst>
                                      </p:cBhvr>
                                      <p:to>
                                        <p:strVal val="visible"/>
                                      </p:to>
                                    </p:set>
                                    <p:animEffect transition="in" filter="wipe(left)">
                                      <p:cBhvr>
                                        <p:cTn id="68" dur="500"/>
                                        <p:tgtEl>
                                          <p:spTgt spid="25"/>
                                        </p:tgtEl>
                                      </p:cBhvr>
                                    </p:animEffect>
                                  </p:childTnLst>
                                </p:cTn>
                              </p:par>
                            </p:childTnLst>
                          </p:cTn>
                        </p:par>
                        <p:par>
                          <p:cTn id="69" fill="hold" nodeType="afterGroup">
                            <p:stCondLst>
                              <p:cond delay="5500"/>
                            </p:stCondLst>
                            <p:childTnLst>
                              <p:par>
                                <p:cTn id="70" presetID="22" presetClass="entr" presetSubtype="1"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Effect transition="in" filter="wipe(up)">
                                      <p:cBhvr>
                                        <p:cTn id="72" dur="500"/>
                                        <p:tgtEl>
                                          <p:spTgt spid="20"/>
                                        </p:tgtEl>
                                      </p:cBhvr>
                                    </p:animEffect>
                                  </p:childTnLst>
                                </p:cTn>
                              </p:par>
                            </p:childTnLst>
                          </p:cTn>
                        </p:par>
                        <p:par>
                          <p:cTn id="73" fill="hold" nodeType="afterGroup">
                            <p:stCondLst>
                              <p:cond delay="6000"/>
                            </p:stCondLst>
                            <p:childTnLst>
                              <p:par>
                                <p:cTn id="74" presetID="22" presetClass="entr" presetSubtype="1" fill="hold" grpId="0" nodeType="afterEffect">
                                  <p:stCondLst>
                                    <p:cond delay="0"/>
                                  </p:stCondLst>
                                  <p:childTnLst>
                                    <p:set>
                                      <p:cBhvr>
                                        <p:cTn id="75" dur="1" fill="hold">
                                          <p:stCondLst>
                                            <p:cond delay="0"/>
                                          </p:stCondLst>
                                        </p:cTn>
                                        <p:tgtEl>
                                          <p:spTgt spid="12"/>
                                        </p:tgtEl>
                                        <p:attrNameLst>
                                          <p:attrName>style.visibility</p:attrName>
                                        </p:attrNameLst>
                                      </p:cBhvr>
                                      <p:to>
                                        <p:strVal val="visible"/>
                                      </p:to>
                                    </p:set>
                                    <p:animEffect transition="in" filter="wipe(up)">
                                      <p:cBhvr>
                                        <p:cTn id="76" dur="500"/>
                                        <p:tgtEl>
                                          <p:spTgt spid="12"/>
                                        </p:tgtEl>
                                      </p:cBhvr>
                                    </p:animEffect>
                                  </p:childTnLst>
                                </p:cTn>
                              </p:par>
                            </p:childTnLst>
                          </p:cTn>
                        </p:par>
                        <p:par>
                          <p:cTn id="77" fill="hold" nodeType="afterGroup">
                            <p:stCondLst>
                              <p:cond delay="6500"/>
                            </p:stCondLst>
                            <p:childTnLst>
                              <p:par>
                                <p:cTn id="78" presetID="22" presetClass="entr" presetSubtype="8" fill="hold" grpId="0" nodeType="afterEffect">
                                  <p:stCondLst>
                                    <p:cond delay="0"/>
                                  </p:stCondLst>
                                  <p:childTnLst>
                                    <p:set>
                                      <p:cBhvr>
                                        <p:cTn id="79" dur="1" fill="hold">
                                          <p:stCondLst>
                                            <p:cond delay="0"/>
                                          </p:stCondLst>
                                        </p:cTn>
                                        <p:tgtEl>
                                          <p:spTgt spid="26"/>
                                        </p:tgtEl>
                                        <p:attrNameLst>
                                          <p:attrName>style.visibility</p:attrName>
                                        </p:attrNameLst>
                                      </p:cBhvr>
                                      <p:to>
                                        <p:strVal val="visible"/>
                                      </p:to>
                                    </p:set>
                                    <p:animEffect transition="in" filter="wipe(left)">
                                      <p:cBhvr>
                                        <p:cTn id="8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4" grpId="0" animBg="1"/>
      <p:bldP spid="16" grpId="0" animBg="1"/>
      <p:bldP spid="17" grpId="0" animBg="1"/>
      <p:bldP spid="18" grpId="0" animBg="1"/>
      <p:bldP spid="19" grpId="0" animBg="1"/>
      <p:bldP spid="20" grpId="0" animBg="1"/>
      <p:bldP spid="23" grpId="0" animBg="1"/>
      <p:bldP spid="24" grpId="0" animBg="1"/>
      <p:bldP spid="25" grpId="0" animBg="1"/>
      <p:bldP spid="26"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228600" y="152401"/>
            <a:ext cx="8610600" cy="1371600"/>
          </a:xfrm>
        </p:spPr>
        <p:txBody>
          <a:bodyPr>
            <a:normAutofit fontScale="90000"/>
          </a:bodyPr>
          <a:lstStyle/>
          <a:p>
            <a:r>
              <a:rPr lang="en-US" dirty="0"/>
              <a:t>Product Quality and Customer Needs</a:t>
            </a:r>
          </a:p>
        </p:txBody>
      </p:sp>
      <p:sp>
        <p:nvSpPr>
          <p:cNvPr id="4" name="TextBox 3"/>
          <p:cNvSpPr txBox="1"/>
          <p:nvPr/>
        </p:nvSpPr>
        <p:spPr>
          <a:xfrm>
            <a:off x="5307020" y="6172200"/>
            <a:ext cx="2667000" cy="261610"/>
          </a:xfrm>
          <a:prstGeom prst="rect">
            <a:avLst/>
          </a:prstGeom>
          <a:noFill/>
        </p:spPr>
        <p:txBody>
          <a:bodyPr wrap="square" rtlCol="0">
            <a:spAutoFit/>
          </a:bodyPr>
          <a:lstStyle/>
          <a:p>
            <a:r>
              <a:rPr lang="en-US" sz="1100" i="1" dirty="0"/>
              <a:t>Source: Oracle Corporation</a:t>
            </a:r>
            <a:endParaRPr lang="en-US" sz="1100"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52800" y="914401"/>
            <a:ext cx="3975496" cy="5333999"/>
          </a:xfrm>
          <a:prstGeom prst="rect">
            <a:avLst/>
          </a:prstGeom>
        </p:spPr>
      </p:pic>
    </p:spTree>
    <p:extLst>
      <p:ext uri="{BB962C8B-B14F-4D97-AF65-F5344CB8AC3E}">
        <p14:creationId xmlns:p14="http://schemas.microsoft.com/office/powerpoint/2010/main" val="907274622"/>
      </p:ext>
    </p:extLst>
  </p:cSld>
  <p:clrMapOvr>
    <a:masterClrMapping/>
  </p:clrMapOvr>
  <p:transition>
    <p:pull dir="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398587"/>
          </a:xfrm>
        </p:spPr>
        <p:txBody>
          <a:bodyPr>
            <a:normAutofit fontScale="90000"/>
          </a:bodyPr>
          <a:lstStyle/>
          <a:p>
            <a:r>
              <a:rPr lang="en-US" dirty="0"/>
              <a:t>Whole Product Lines Must Be Developed Too</a:t>
            </a:r>
            <a:br>
              <a:rPr lang="en-US" dirty="0"/>
            </a:br>
            <a:endParaRPr lang="en-US" dirty="0"/>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2133600"/>
            <a:ext cx="7634725" cy="2633980"/>
          </a:xfrm>
          <a:prstGeom prst="rect">
            <a:avLst/>
          </a:prstGeom>
        </p:spPr>
      </p:pic>
      <p:sp>
        <p:nvSpPr>
          <p:cNvPr id="5" name="TextBox 4"/>
          <p:cNvSpPr txBox="1"/>
          <p:nvPr/>
        </p:nvSpPr>
        <p:spPr>
          <a:xfrm>
            <a:off x="5486400" y="4767580"/>
            <a:ext cx="4419600" cy="261610"/>
          </a:xfrm>
          <a:prstGeom prst="rect">
            <a:avLst/>
          </a:prstGeom>
          <a:noFill/>
        </p:spPr>
        <p:txBody>
          <a:bodyPr wrap="square" rtlCol="0">
            <a:spAutoFit/>
          </a:bodyPr>
          <a:lstStyle/>
          <a:p>
            <a:r>
              <a:rPr lang="en-US" sz="1100" i="1" dirty="0"/>
              <a:t>©Spencer Grant/</a:t>
            </a:r>
            <a:r>
              <a:rPr lang="en-US" sz="1100" i="1" dirty="0" err="1"/>
              <a:t>PhotoEdit</a:t>
            </a:r>
            <a:r>
              <a:rPr lang="en-US" sz="1100" dirty="0"/>
              <a:t> </a:t>
            </a:r>
          </a:p>
        </p:txBody>
      </p:sp>
    </p:spTree>
    <p:custDataLst>
      <p:tags r:id="rId1"/>
    </p:custDataLst>
    <p:extLst>
      <p:ext uri="{BB962C8B-B14F-4D97-AF65-F5344CB8AC3E}">
        <p14:creationId xmlns:p14="http://schemas.microsoft.com/office/powerpoint/2010/main" val="35019519"/>
      </p:ext>
    </p:extLst>
  </p:cSld>
  <p:clrMapOvr>
    <a:masterClrMapping/>
  </p:clrMapOvr>
  <p:transition>
    <p:pull dir="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7" name="Rectangle 2"/>
          <p:cNvSpPr>
            <a:spLocks noGrp="1" noChangeArrowheads="1"/>
          </p:cNvSpPr>
          <p:nvPr>
            <p:ph type="title"/>
          </p:nvPr>
        </p:nvSpPr>
        <p:spPr/>
        <p:txBody>
          <a:bodyPr>
            <a:normAutofit fontScale="90000"/>
          </a:bodyPr>
          <a:lstStyle/>
          <a:p>
            <a:r>
              <a:rPr lang="en-US" dirty="0"/>
              <a:t>Product Assortment, Product Line, or Individual Product?</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52680901"/>
      </p:ext>
    </p:extLst>
  </p:cSld>
  <p:clrMapOvr>
    <a:masterClrMapping/>
  </p:clrMapOvr>
  <p:transition>
    <p:pull dir="ru"/>
  </p:transition>
</p:sld>
</file>

<file path=ppt/slides/slide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2770" name="Rectangle 2"/>
          <p:cNvSpPr>
            <a:spLocks noGrp="1" noChangeArrowheads="1"/>
          </p:cNvSpPr>
          <p:nvPr>
            <p:ph type="title"/>
          </p:nvPr>
        </p:nvSpPr>
        <p:spPr/>
        <p:txBody>
          <a:bodyPr>
            <a:normAutofit fontScale="90000"/>
          </a:bodyPr>
          <a:lstStyle/>
          <a:p>
            <a:r>
              <a:rPr lang="en-US" dirty="0"/>
              <a:t>Examples of Possible Blends of Physical Goods and Services in a Product (Exhibit 8-2)</a:t>
            </a:r>
          </a:p>
        </p:txBody>
      </p:sp>
      <p:sp>
        <p:nvSpPr>
          <p:cNvPr id="3" name="Rounded Rectangle 2"/>
          <p:cNvSpPr>
            <a:spLocks noChangeArrowheads="1"/>
          </p:cNvSpPr>
          <p:nvPr/>
        </p:nvSpPr>
        <p:spPr bwMode="auto">
          <a:xfrm>
            <a:off x="3543300" y="2533471"/>
            <a:ext cx="2019300" cy="1514475"/>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defRPr/>
            </a:pPr>
            <a:r>
              <a:rPr lang="en-US" sz="1800" b="1" dirty="0">
                <a:solidFill>
                  <a:schemeClr val="tx1"/>
                </a:solidFill>
                <a:latin typeface="Arial" charset="0"/>
                <a:cs typeface="Arial" charset="0"/>
              </a:rPr>
              <a:t>Restaurant meal, cell phone, automobile tune-up</a:t>
            </a:r>
          </a:p>
        </p:txBody>
      </p:sp>
      <p:sp>
        <p:nvSpPr>
          <p:cNvPr id="32772" name="TextBox 36"/>
          <p:cNvSpPr txBox="1">
            <a:spLocks noChangeArrowheads="1"/>
          </p:cNvSpPr>
          <p:nvPr/>
        </p:nvSpPr>
        <p:spPr bwMode="auto">
          <a:xfrm>
            <a:off x="7239000" y="4179709"/>
            <a:ext cx="1295400" cy="9159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r" eaLnBrk="1" hangingPunct="1"/>
            <a:r>
              <a:rPr lang="en-US" sz="1800" b="1" dirty="0"/>
              <a:t>100% service emphasis</a:t>
            </a:r>
          </a:p>
        </p:txBody>
      </p:sp>
      <p:sp>
        <p:nvSpPr>
          <p:cNvPr id="32773" name="TextBox 37"/>
          <p:cNvSpPr txBox="1">
            <a:spLocks noChangeArrowheads="1"/>
          </p:cNvSpPr>
          <p:nvPr/>
        </p:nvSpPr>
        <p:spPr bwMode="auto">
          <a:xfrm>
            <a:off x="533400" y="4133671"/>
            <a:ext cx="1524000"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r>
              <a:rPr lang="en-US" sz="1800" b="1" dirty="0"/>
              <a:t>100% physical good emphasis</a:t>
            </a:r>
          </a:p>
        </p:txBody>
      </p:sp>
      <p:grpSp>
        <p:nvGrpSpPr>
          <p:cNvPr id="2" name="Group 23"/>
          <p:cNvGrpSpPr>
            <a:grpSpLocks/>
          </p:cNvGrpSpPr>
          <p:nvPr/>
        </p:nvGrpSpPr>
        <p:grpSpPr bwMode="auto">
          <a:xfrm>
            <a:off x="1611313" y="4276546"/>
            <a:ext cx="5867400" cy="695325"/>
            <a:chOff x="2112" y="1758"/>
            <a:chExt cx="2592" cy="144"/>
          </a:xfrm>
          <a:gradFill>
            <a:gsLst>
              <a:gs pos="0">
                <a:schemeClr val="accent2"/>
              </a:gs>
              <a:gs pos="50000">
                <a:schemeClr val="accent4"/>
              </a:gs>
              <a:gs pos="100000">
                <a:schemeClr val="accent6"/>
              </a:gs>
            </a:gsLst>
            <a:lin ang="0" scaled="0"/>
          </a:gradFill>
        </p:grpSpPr>
        <p:sp>
          <p:nvSpPr>
            <p:cNvPr id="32778" name="AutoShape 24"/>
            <p:cNvSpPr>
              <a:spLocks noChangeArrowheads="1"/>
            </p:cNvSpPr>
            <p:nvPr/>
          </p:nvSpPr>
          <p:spPr bwMode="auto">
            <a:xfrm>
              <a:off x="3408" y="1758"/>
              <a:ext cx="1296" cy="144"/>
            </a:xfrm>
            <a:prstGeom prst="rightArrow">
              <a:avLst>
                <a:gd name="adj1" fmla="val 59722"/>
                <a:gd name="adj2" fmla="val 107958"/>
              </a:avLst>
            </a:prstGeom>
            <a:grpFill/>
            <a:ln w="9525">
              <a:solidFill>
                <a:srgbClr val="000000"/>
              </a:solidFill>
              <a:miter lim="800000"/>
              <a:headEnd/>
              <a:tailEnd/>
            </a:ln>
          </p:spPr>
          <p:txBody>
            <a:bodyPr wrap="none" anchor="ctr"/>
            <a:lstStyle/>
            <a:p>
              <a:pPr>
                <a:defRPr/>
              </a:pPr>
              <a:endParaRPr lang="en-US" b="1" dirty="0">
                <a:latin typeface="Arial" charset="0"/>
                <a:cs typeface="Arial" charset="0"/>
              </a:endParaRPr>
            </a:p>
          </p:txBody>
        </p:sp>
        <p:sp>
          <p:nvSpPr>
            <p:cNvPr id="32779" name="AutoShape 25"/>
            <p:cNvSpPr>
              <a:spLocks noChangeArrowheads="1"/>
            </p:cNvSpPr>
            <p:nvPr/>
          </p:nvSpPr>
          <p:spPr bwMode="auto">
            <a:xfrm flipH="1">
              <a:off x="2112" y="1758"/>
              <a:ext cx="1296" cy="144"/>
            </a:xfrm>
            <a:prstGeom prst="rightArrow">
              <a:avLst>
                <a:gd name="adj1" fmla="val 59722"/>
                <a:gd name="adj2" fmla="val 107958"/>
              </a:avLst>
            </a:prstGeom>
            <a:grpFill/>
            <a:ln w="9525">
              <a:solidFill>
                <a:srgbClr val="000000"/>
              </a:solidFill>
              <a:miter lim="800000"/>
              <a:headEnd/>
              <a:tailEnd/>
            </a:ln>
          </p:spPr>
          <p:txBody>
            <a:bodyPr wrap="none" anchor="ctr"/>
            <a:lstStyle/>
            <a:p>
              <a:pPr>
                <a:defRPr/>
              </a:pPr>
              <a:endParaRPr lang="en-US" b="1" dirty="0">
                <a:latin typeface="Arial" charset="0"/>
                <a:cs typeface="Arial" charset="0"/>
              </a:endParaRPr>
            </a:p>
          </p:txBody>
        </p:sp>
      </p:grpSp>
      <p:sp>
        <p:nvSpPr>
          <p:cNvPr id="32775" name="TextBox 38"/>
          <p:cNvSpPr txBox="1">
            <a:spLocks noChangeArrowheads="1"/>
          </p:cNvSpPr>
          <p:nvPr/>
        </p:nvSpPr>
        <p:spPr bwMode="auto">
          <a:xfrm>
            <a:off x="3581400" y="5048071"/>
            <a:ext cx="1981200" cy="12003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r>
              <a:rPr lang="en-US" sz="1800" b="1" dirty="0"/>
              <a:t>Blend of physical</a:t>
            </a:r>
          </a:p>
          <a:p>
            <a:pPr eaLnBrk="1" hangingPunct="1"/>
            <a:r>
              <a:rPr lang="en-US" sz="1800" b="1" dirty="0"/>
              <a:t> good and service</a:t>
            </a:r>
          </a:p>
        </p:txBody>
      </p:sp>
      <p:sp>
        <p:nvSpPr>
          <p:cNvPr id="10" name="Rounded Rectangle 8"/>
          <p:cNvSpPr>
            <a:spLocks noChangeArrowheads="1"/>
          </p:cNvSpPr>
          <p:nvPr/>
        </p:nvSpPr>
        <p:spPr bwMode="auto">
          <a:xfrm>
            <a:off x="800100" y="2514421"/>
            <a:ext cx="2019300" cy="1514475"/>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defRPr/>
            </a:pPr>
            <a:r>
              <a:rPr lang="en-US" sz="1800" b="1" dirty="0">
                <a:solidFill>
                  <a:schemeClr val="tx1"/>
                </a:solidFill>
                <a:latin typeface="Arial" charset="0"/>
                <a:cs typeface="Arial" charset="0"/>
              </a:rPr>
              <a:t>Canned soup, steel pipe, paper towels</a:t>
            </a:r>
          </a:p>
        </p:txBody>
      </p:sp>
      <p:sp>
        <p:nvSpPr>
          <p:cNvPr id="11" name="Rounded Rectangle 8"/>
          <p:cNvSpPr>
            <a:spLocks noChangeArrowheads="1"/>
          </p:cNvSpPr>
          <p:nvPr/>
        </p:nvSpPr>
        <p:spPr bwMode="auto">
          <a:xfrm>
            <a:off x="6286500" y="2558871"/>
            <a:ext cx="2019300" cy="15144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defRPr/>
            </a:pPr>
            <a:r>
              <a:rPr lang="en-US" sz="1800" b="1" dirty="0">
                <a:solidFill>
                  <a:schemeClr val="tx1"/>
                </a:solidFill>
                <a:latin typeface="Arial" charset="0"/>
                <a:cs typeface="Arial" charset="0"/>
              </a:rPr>
              <a:t>Satellite radio, hair styling, postal service</a:t>
            </a:r>
          </a:p>
        </p:txBody>
      </p:sp>
    </p:spTree>
    <p:custDataLst>
      <p:tags r:id="rId1"/>
    </p:custDataLst>
    <p:extLst>
      <p:ext uri="{BB962C8B-B14F-4D97-AF65-F5344CB8AC3E}">
        <p14:creationId xmlns:p14="http://schemas.microsoft.com/office/powerpoint/2010/main" val="1985507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down)">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down)">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4" fill="hold" grpId="0"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ipe(down)">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0" grpId="0" animBg="1"/>
      <p:bldP spid="1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6"/>
          <p:cNvSpPr>
            <a:spLocks noGrp="1"/>
          </p:cNvSpPr>
          <p:nvPr>
            <p:ph type="title"/>
          </p:nvPr>
        </p:nvSpPr>
        <p:spPr>
          <a:xfrm>
            <a:off x="457200" y="228600"/>
            <a:ext cx="8229600" cy="1169987"/>
          </a:xfrm>
        </p:spPr>
        <p:txBody>
          <a:bodyPr>
            <a:noAutofit/>
          </a:bodyPr>
          <a:lstStyle/>
          <a:p>
            <a:r>
              <a:rPr lang="en-US" sz="3200" dirty="0"/>
              <a:t>Reducing the Uncertainty of Services</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4400" y="990600"/>
            <a:ext cx="6477000" cy="4786503"/>
          </a:xfrm>
          <a:prstGeom prst="rect">
            <a:avLst/>
          </a:prstGeom>
        </p:spPr>
      </p:pic>
      <p:sp>
        <p:nvSpPr>
          <p:cNvPr id="3" name="TextBox 2"/>
          <p:cNvSpPr txBox="1"/>
          <p:nvPr/>
        </p:nvSpPr>
        <p:spPr>
          <a:xfrm>
            <a:off x="4267200" y="5792918"/>
            <a:ext cx="3810000" cy="261610"/>
          </a:xfrm>
          <a:prstGeom prst="rect">
            <a:avLst/>
          </a:prstGeom>
          <a:noFill/>
        </p:spPr>
        <p:txBody>
          <a:bodyPr wrap="square" rtlCol="0">
            <a:spAutoFit/>
          </a:bodyPr>
          <a:lstStyle/>
          <a:p>
            <a:r>
              <a:rPr lang="en-US" sz="1100" i="1" dirty="0"/>
              <a:t>Source: Allstate Insurance Company</a:t>
            </a:r>
            <a:r>
              <a:rPr lang="en-US" sz="1100" dirty="0"/>
              <a:t> </a:t>
            </a:r>
          </a:p>
        </p:txBody>
      </p:sp>
    </p:spTree>
    <p:custDataLst>
      <p:tags r:id="rId1"/>
    </p:custDataLst>
    <p:extLst>
      <p:ext uri="{BB962C8B-B14F-4D97-AF65-F5344CB8AC3E}">
        <p14:creationId xmlns:p14="http://schemas.microsoft.com/office/powerpoint/2010/main" val="828587453"/>
      </p:ext>
    </p:extLst>
  </p:cSld>
  <p:clrMapOvr>
    <a:masterClrMapping/>
  </p:clrMapOvr>
  <p:transition>
    <p:pull dir="ru"/>
  </p:transition>
</p:sld>
</file>

<file path=ppt/slides/slide1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1" name="Rectangle 2"/>
          <p:cNvSpPr>
            <a:spLocks noGrp="1" noChangeArrowheads="1"/>
          </p:cNvSpPr>
          <p:nvPr>
            <p:ph type="title"/>
          </p:nvPr>
        </p:nvSpPr>
        <p:spPr>
          <a:xfrm>
            <a:off x="381000" y="18602"/>
            <a:ext cx="8229600" cy="1398587"/>
          </a:xfrm>
        </p:spPr>
        <p:txBody>
          <a:bodyPr>
            <a:normAutofit/>
          </a:bodyPr>
          <a:lstStyle/>
          <a:p>
            <a:r>
              <a:rPr lang="en-US" sz="3600" dirty="0"/>
              <a:t>Technology and Intelligent Agents Add Value to Products</a:t>
            </a:r>
          </a:p>
        </p:txBody>
      </p:sp>
      <p:sp>
        <p:nvSpPr>
          <p:cNvPr id="18" name="Line 48"/>
          <p:cNvSpPr>
            <a:spLocks noChangeShapeType="1"/>
          </p:cNvSpPr>
          <p:nvPr/>
        </p:nvSpPr>
        <p:spPr bwMode="auto">
          <a:xfrm flipV="1">
            <a:off x="2705894" y="4419600"/>
            <a:ext cx="646906" cy="332236"/>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19" name="Line 21"/>
          <p:cNvSpPr>
            <a:spLocks noChangeShapeType="1"/>
          </p:cNvSpPr>
          <p:nvPr/>
        </p:nvSpPr>
        <p:spPr bwMode="auto">
          <a:xfrm flipH="1" flipV="1">
            <a:off x="2667000" y="3048000"/>
            <a:ext cx="9906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0" name="AutoShape 22"/>
          <p:cNvSpPr>
            <a:spLocks noChangeArrowheads="1"/>
          </p:cNvSpPr>
          <p:nvPr/>
        </p:nvSpPr>
        <p:spPr bwMode="auto">
          <a:xfrm>
            <a:off x="381000" y="22860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Technology integrated =</a:t>
            </a:r>
          </a:p>
        </p:txBody>
      </p:sp>
      <p:sp>
        <p:nvSpPr>
          <p:cNvPr id="21" name="Line 25"/>
          <p:cNvSpPr>
            <a:spLocks noChangeShapeType="1"/>
          </p:cNvSpPr>
          <p:nvPr/>
        </p:nvSpPr>
        <p:spPr bwMode="auto">
          <a:xfrm flipV="1">
            <a:off x="4495800" y="2667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2" name="Line 28"/>
          <p:cNvSpPr>
            <a:spLocks noChangeShapeType="1"/>
          </p:cNvSpPr>
          <p:nvPr/>
        </p:nvSpPr>
        <p:spPr bwMode="auto">
          <a:xfrm flipV="1">
            <a:off x="5257800" y="3352800"/>
            <a:ext cx="7620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3" name="Line 31"/>
          <p:cNvSpPr>
            <a:spLocks noChangeShapeType="1"/>
          </p:cNvSpPr>
          <p:nvPr/>
        </p:nvSpPr>
        <p:spPr bwMode="auto">
          <a:xfrm>
            <a:off x="5257800" y="4419599"/>
            <a:ext cx="533400" cy="454025"/>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a:p>
        </p:txBody>
      </p:sp>
      <p:sp>
        <p:nvSpPr>
          <p:cNvPr id="24" name="AutoShape 35">
            <a:hlinkHover r:id="" action="ppaction://macro?name=changecolor"/>
          </p:cNvPr>
          <p:cNvSpPr>
            <a:spLocks noChangeArrowheads="1"/>
          </p:cNvSpPr>
          <p:nvPr/>
        </p:nvSpPr>
        <p:spPr bwMode="auto">
          <a:xfrm>
            <a:off x="3352800" y="13716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Apps add services</a:t>
            </a:r>
          </a:p>
        </p:txBody>
      </p:sp>
      <p:sp>
        <p:nvSpPr>
          <p:cNvPr id="26" name="AutoShape 37"/>
          <p:cNvSpPr>
            <a:spLocks noChangeArrowheads="1"/>
          </p:cNvSpPr>
          <p:nvPr/>
        </p:nvSpPr>
        <p:spPr bwMode="auto">
          <a:xfrm>
            <a:off x="5791200" y="4751836"/>
            <a:ext cx="2286000" cy="1207863"/>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AI anticipates needs</a:t>
            </a:r>
          </a:p>
        </p:txBody>
      </p:sp>
      <p:sp>
        <p:nvSpPr>
          <p:cNvPr id="27" name="Oval 38"/>
          <p:cNvSpPr>
            <a:spLocks noChangeArrowheads="1"/>
          </p:cNvSpPr>
          <p:nvPr/>
        </p:nvSpPr>
        <p:spPr bwMode="auto">
          <a:xfrm>
            <a:off x="3352800" y="2895600"/>
            <a:ext cx="2211388" cy="2147888"/>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a:t>Key Issues</a:t>
            </a:r>
          </a:p>
        </p:txBody>
      </p:sp>
      <p:sp>
        <p:nvSpPr>
          <p:cNvPr id="32" name="AutoShape 37"/>
          <p:cNvSpPr>
            <a:spLocks noChangeArrowheads="1"/>
          </p:cNvSpPr>
          <p:nvPr/>
        </p:nvSpPr>
        <p:spPr bwMode="auto">
          <a:xfrm>
            <a:off x="6019800" y="2511425"/>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000" b="1" dirty="0"/>
              <a:t>Augmented reality adds to experience</a:t>
            </a:r>
          </a:p>
        </p:txBody>
      </p:sp>
      <p:sp>
        <p:nvSpPr>
          <p:cNvPr id="33" name="AutoShape 37"/>
          <p:cNvSpPr>
            <a:spLocks noChangeArrowheads="1"/>
          </p:cNvSpPr>
          <p:nvPr/>
        </p:nvSpPr>
        <p:spPr bwMode="auto">
          <a:xfrm>
            <a:off x="703729" y="4602611"/>
            <a:ext cx="2286000" cy="1360487"/>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t>Sellers get data too</a:t>
            </a:r>
          </a:p>
        </p:txBody>
      </p:sp>
    </p:spTree>
    <p:custDataLst>
      <p:tags r:id="rId1"/>
    </p:custDataLst>
    <p:extLst>
      <p:ext uri="{BB962C8B-B14F-4D97-AF65-F5344CB8AC3E}">
        <p14:creationId xmlns:p14="http://schemas.microsoft.com/office/powerpoint/2010/main" val="36104166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27"/>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22" presetClass="entr" presetSubtype="4" fill="hold" grpId="0" nodeType="click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wipe(down)">
                                      <p:cBhvr>
                                        <p:cTn id="11" dur="500"/>
                                        <p:tgtEl>
                                          <p:spTgt spid="19"/>
                                        </p:tgtEl>
                                      </p:cBhvr>
                                    </p:animEffect>
                                  </p:childTnLst>
                                </p:cTn>
                              </p:par>
                            </p:childTnLst>
                          </p:cTn>
                        </p:par>
                        <p:par>
                          <p:cTn id="12" fill="hold" nodeType="afterGroup">
                            <p:stCondLst>
                              <p:cond delay="500"/>
                            </p:stCondLst>
                            <p:childTnLst>
                              <p:par>
                                <p:cTn id="13" presetID="22" presetClass="entr" presetSubtype="2"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right)">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20"/>
                                        </p:tgtEl>
                                        <p:attrNameLst>
                                          <p:attrName>style.color</p:attrName>
                                        </p:attrNameLst>
                                      </p:cBhvr>
                                      <p:by>
                                        <p:hsl h="0" s="-70588" l="0"/>
                                      </p:by>
                                    </p:animClr>
                                    <p:animClr clrSpc="hsl" dir="cw">
                                      <p:cBhvr>
                                        <p:cTn id="20" dur="500" fill="hold"/>
                                        <p:tgtEl>
                                          <p:spTgt spid="20"/>
                                        </p:tgtEl>
                                        <p:attrNameLst>
                                          <p:attrName>fillcolor</p:attrName>
                                        </p:attrNameLst>
                                      </p:cBhvr>
                                      <p:by>
                                        <p:hsl h="0" s="-70588" l="0"/>
                                      </p:by>
                                    </p:animClr>
                                    <p:animClr clrSpc="hsl" dir="cw">
                                      <p:cBhvr>
                                        <p:cTn id="21" dur="500" fill="hold"/>
                                        <p:tgtEl>
                                          <p:spTgt spid="20"/>
                                        </p:tgtEl>
                                        <p:attrNameLst>
                                          <p:attrName>stroke.color</p:attrName>
                                        </p:attrNameLst>
                                      </p:cBhvr>
                                      <p:by>
                                        <p:hsl h="0" s="-70588" l="0"/>
                                      </p:by>
                                    </p:animClr>
                                    <p:set>
                                      <p:cBhvr>
                                        <p:cTn id="22" dur="500" fill="hold"/>
                                        <p:tgtEl>
                                          <p:spTgt spid="20"/>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21"/>
                                        </p:tgtEl>
                                        <p:attrNameLst>
                                          <p:attrName>style.visibility</p:attrName>
                                        </p:attrNameLst>
                                      </p:cBhvr>
                                      <p:to>
                                        <p:strVal val="visible"/>
                                      </p:to>
                                    </p:set>
                                    <p:animEffect transition="in" filter="wipe(down)">
                                      <p:cBhvr>
                                        <p:cTn id="25" dur="500"/>
                                        <p:tgtEl>
                                          <p:spTgt spid="21"/>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wipe(down)">
                                      <p:cBhvr>
                                        <p:cTn id="29" dur="500"/>
                                        <p:tgtEl>
                                          <p:spTgt spid="24"/>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24"/>
                                        </p:tgtEl>
                                        <p:attrNameLst>
                                          <p:attrName>style.color</p:attrName>
                                        </p:attrNameLst>
                                      </p:cBhvr>
                                      <p:by>
                                        <p:hsl h="0" s="-70588" l="0"/>
                                      </p:by>
                                    </p:animClr>
                                    <p:animClr clrSpc="hsl" dir="cw">
                                      <p:cBhvr>
                                        <p:cTn id="34" dur="500" fill="hold"/>
                                        <p:tgtEl>
                                          <p:spTgt spid="24"/>
                                        </p:tgtEl>
                                        <p:attrNameLst>
                                          <p:attrName>fillcolor</p:attrName>
                                        </p:attrNameLst>
                                      </p:cBhvr>
                                      <p:by>
                                        <p:hsl h="0" s="-70588" l="0"/>
                                      </p:by>
                                    </p:animClr>
                                    <p:animClr clrSpc="hsl" dir="cw">
                                      <p:cBhvr>
                                        <p:cTn id="35" dur="500" fill="hold"/>
                                        <p:tgtEl>
                                          <p:spTgt spid="24"/>
                                        </p:tgtEl>
                                        <p:attrNameLst>
                                          <p:attrName>stroke.color</p:attrName>
                                        </p:attrNameLst>
                                      </p:cBhvr>
                                      <p:by>
                                        <p:hsl h="0" s="-70588" l="0"/>
                                      </p:by>
                                    </p:animClr>
                                    <p:set>
                                      <p:cBhvr>
                                        <p:cTn id="36" dur="500" fill="hold"/>
                                        <p:tgtEl>
                                          <p:spTgt spid="24"/>
                                        </p:tgtEl>
                                        <p:attrNameLst>
                                          <p:attrName>fill.type</p:attrName>
                                        </p:attrNameLst>
                                      </p:cBhvr>
                                      <p:to>
                                        <p:strVal val="solid"/>
                                      </p:to>
                                    </p:set>
                                  </p:childTnLst>
                                </p:cTn>
                              </p:par>
                              <p:par>
                                <p:cTn id="37" presetID="22" presetClass="entr" presetSubtype="4" fill="hold" grpId="0" nodeType="with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wipe(down)">
                                      <p:cBhvr>
                                        <p:cTn id="39" dur="500"/>
                                        <p:tgtEl>
                                          <p:spTgt spid="22"/>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32"/>
                                        </p:tgtEl>
                                        <p:attrNameLst>
                                          <p:attrName>style.visibility</p:attrName>
                                        </p:attrNameLst>
                                      </p:cBhvr>
                                      <p:to>
                                        <p:strVal val="visible"/>
                                      </p:to>
                                    </p:set>
                                    <p:animEffect transition="in" filter="wipe(left)">
                                      <p:cBhvr>
                                        <p:cTn id="43" dur="500"/>
                                        <p:tgtEl>
                                          <p:spTgt spid="32"/>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32"/>
                                        </p:tgtEl>
                                        <p:attrNameLst>
                                          <p:attrName>style.color</p:attrName>
                                        </p:attrNameLst>
                                      </p:cBhvr>
                                      <p:by>
                                        <p:hsl h="0" s="-70588" l="0"/>
                                      </p:by>
                                    </p:animClr>
                                    <p:animClr clrSpc="hsl" dir="cw">
                                      <p:cBhvr>
                                        <p:cTn id="48" dur="500" fill="hold"/>
                                        <p:tgtEl>
                                          <p:spTgt spid="32"/>
                                        </p:tgtEl>
                                        <p:attrNameLst>
                                          <p:attrName>fillcolor</p:attrName>
                                        </p:attrNameLst>
                                      </p:cBhvr>
                                      <p:by>
                                        <p:hsl h="0" s="-70588" l="0"/>
                                      </p:by>
                                    </p:animClr>
                                    <p:animClr clrSpc="hsl" dir="cw">
                                      <p:cBhvr>
                                        <p:cTn id="49" dur="500" fill="hold"/>
                                        <p:tgtEl>
                                          <p:spTgt spid="32"/>
                                        </p:tgtEl>
                                        <p:attrNameLst>
                                          <p:attrName>stroke.color</p:attrName>
                                        </p:attrNameLst>
                                      </p:cBhvr>
                                      <p:by>
                                        <p:hsl h="0" s="-70588" l="0"/>
                                      </p:by>
                                    </p:animClr>
                                    <p:set>
                                      <p:cBhvr>
                                        <p:cTn id="50" dur="500" fill="hold"/>
                                        <p:tgtEl>
                                          <p:spTgt spid="32"/>
                                        </p:tgtEl>
                                        <p:attrNameLst>
                                          <p:attrName>fill.type</p:attrName>
                                        </p:attrNameLst>
                                      </p:cBhvr>
                                      <p:to>
                                        <p:strVal val="solid"/>
                                      </p:to>
                                    </p:set>
                                  </p:childTnLst>
                                </p:cTn>
                              </p:par>
                              <p:par>
                                <p:cTn id="51" presetID="22" presetClass="entr" presetSubtype="8" fill="hold" grpId="0" nodeType="withEffect">
                                  <p:stCondLst>
                                    <p:cond delay="0"/>
                                  </p:stCondLst>
                                  <p:childTnLst>
                                    <p:set>
                                      <p:cBhvr>
                                        <p:cTn id="52" dur="1" fill="hold">
                                          <p:stCondLst>
                                            <p:cond delay="0"/>
                                          </p:stCondLst>
                                        </p:cTn>
                                        <p:tgtEl>
                                          <p:spTgt spid="23"/>
                                        </p:tgtEl>
                                        <p:attrNameLst>
                                          <p:attrName>style.visibility</p:attrName>
                                        </p:attrNameLst>
                                      </p:cBhvr>
                                      <p:to>
                                        <p:strVal val="visible"/>
                                      </p:to>
                                    </p:set>
                                    <p:animEffect transition="in" filter="wipe(left)">
                                      <p:cBhvr>
                                        <p:cTn id="53" dur="500"/>
                                        <p:tgtEl>
                                          <p:spTgt spid="23"/>
                                        </p:tgtEl>
                                      </p:cBhvr>
                                    </p:animEffect>
                                  </p:childTnLst>
                                </p:cTn>
                              </p:par>
                            </p:childTnLst>
                          </p:cTn>
                        </p:par>
                        <p:par>
                          <p:cTn id="54" fill="hold" nodeType="afterGroup">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6"/>
                                        </p:tgtEl>
                                        <p:attrNameLst>
                                          <p:attrName>style.visibility</p:attrName>
                                        </p:attrNameLst>
                                      </p:cBhvr>
                                      <p:to>
                                        <p:strVal val="visible"/>
                                      </p:to>
                                    </p:set>
                                    <p:animEffect transition="in" filter="wipe(left)">
                                      <p:cBhvr>
                                        <p:cTn id="57" dur="500"/>
                                        <p:tgtEl>
                                          <p:spTgt spid="26"/>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26"/>
                                        </p:tgtEl>
                                        <p:attrNameLst>
                                          <p:attrName>style.color</p:attrName>
                                        </p:attrNameLst>
                                      </p:cBhvr>
                                      <p:by>
                                        <p:hsl h="0" s="-70588" l="0"/>
                                      </p:by>
                                    </p:animClr>
                                    <p:animClr clrSpc="hsl" dir="cw">
                                      <p:cBhvr>
                                        <p:cTn id="62" dur="500" fill="hold"/>
                                        <p:tgtEl>
                                          <p:spTgt spid="26"/>
                                        </p:tgtEl>
                                        <p:attrNameLst>
                                          <p:attrName>fillcolor</p:attrName>
                                        </p:attrNameLst>
                                      </p:cBhvr>
                                      <p:by>
                                        <p:hsl h="0" s="-70588" l="0"/>
                                      </p:by>
                                    </p:animClr>
                                    <p:animClr clrSpc="hsl" dir="cw">
                                      <p:cBhvr>
                                        <p:cTn id="63" dur="500" fill="hold"/>
                                        <p:tgtEl>
                                          <p:spTgt spid="26"/>
                                        </p:tgtEl>
                                        <p:attrNameLst>
                                          <p:attrName>stroke.color</p:attrName>
                                        </p:attrNameLst>
                                      </p:cBhvr>
                                      <p:by>
                                        <p:hsl h="0" s="-70588" l="0"/>
                                      </p:by>
                                    </p:animClr>
                                    <p:set>
                                      <p:cBhvr>
                                        <p:cTn id="64" dur="500" fill="hold"/>
                                        <p:tgtEl>
                                          <p:spTgt spid="26"/>
                                        </p:tgtEl>
                                        <p:attrNameLst>
                                          <p:attrName>fill.type</p:attrName>
                                        </p:attrNameLst>
                                      </p:cBhvr>
                                      <p:to>
                                        <p:strVal val="solid"/>
                                      </p:to>
                                    </p:set>
                                  </p:childTnLst>
                                </p:cTn>
                              </p:par>
                              <p:par>
                                <p:cTn id="65" presetID="22" presetClass="entr" presetSubtype="2"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wipe(right)">
                                      <p:cBhvr>
                                        <p:cTn id="67" dur="500"/>
                                        <p:tgtEl>
                                          <p:spTgt spid="18"/>
                                        </p:tgtEl>
                                      </p:cBhvr>
                                    </p:animEffect>
                                  </p:childTnLst>
                                </p:cTn>
                              </p:par>
                            </p:childTnLst>
                          </p:cTn>
                        </p:par>
                        <p:par>
                          <p:cTn id="68" fill="hold" nodeType="afterGroup">
                            <p:stCondLst>
                              <p:cond delay="500"/>
                            </p:stCondLst>
                            <p:childTnLst>
                              <p:par>
                                <p:cTn id="69" presetID="22" presetClass="entr" presetSubtype="2" fill="hold" grpId="0" nodeType="afterEffect">
                                  <p:stCondLst>
                                    <p:cond delay="0"/>
                                  </p:stCondLst>
                                  <p:childTnLst>
                                    <p:set>
                                      <p:cBhvr>
                                        <p:cTn id="70" dur="1" fill="hold">
                                          <p:stCondLst>
                                            <p:cond delay="0"/>
                                          </p:stCondLst>
                                        </p:cTn>
                                        <p:tgtEl>
                                          <p:spTgt spid="33"/>
                                        </p:tgtEl>
                                        <p:attrNameLst>
                                          <p:attrName>style.visibility</p:attrName>
                                        </p:attrNameLst>
                                      </p:cBhvr>
                                      <p:to>
                                        <p:strVal val="visible"/>
                                      </p:to>
                                    </p:set>
                                    <p:animEffect transition="in" filter="wipe(right)">
                                      <p:cBhvr>
                                        <p:cTn id="71" dur="500"/>
                                        <p:tgtEl>
                                          <p:spTgt spid="33"/>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5" presetClass="emph" presetSubtype="0" fill="hold" grpId="1" nodeType="clickEffect">
                                  <p:stCondLst>
                                    <p:cond delay="0"/>
                                  </p:stCondLst>
                                  <p:childTnLst>
                                    <p:animClr clrSpc="hsl" dir="cw">
                                      <p:cBhvr override="childStyle">
                                        <p:cTn id="75" dur="500" fill="hold"/>
                                        <p:tgtEl>
                                          <p:spTgt spid="33"/>
                                        </p:tgtEl>
                                        <p:attrNameLst>
                                          <p:attrName>style.color</p:attrName>
                                        </p:attrNameLst>
                                      </p:cBhvr>
                                      <p:by>
                                        <p:hsl h="0" s="-70588" l="0"/>
                                      </p:by>
                                    </p:animClr>
                                    <p:animClr clrSpc="hsl" dir="cw">
                                      <p:cBhvr>
                                        <p:cTn id="76" dur="500" fill="hold"/>
                                        <p:tgtEl>
                                          <p:spTgt spid="33"/>
                                        </p:tgtEl>
                                        <p:attrNameLst>
                                          <p:attrName>fillcolor</p:attrName>
                                        </p:attrNameLst>
                                      </p:cBhvr>
                                      <p:by>
                                        <p:hsl h="0" s="-70588" l="0"/>
                                      </p:by>
                                    </p:animClr>
                                    <p:animClr clrSpc="hsl" dir="cw">
                                      <p:cBhvr>
                                        <p:cTn id="77" dur="500" fill="hold"/>
                                        <p:tgtEl>
                                          <p:spTgt spid="33"/>
                                        </p:tgtEl>
                                        <p:attrNameLst>
                                          <p:attrName>stroke.color</p:attrName>
                                        </p:attrNameLst>
                                      </p:cBhvr>
                                      <p:by>
                                        <p:hsl h="0" s="-70588" l="0"/>
                                      </p:by>
                                    </p:animClr>
                                    <p:set>
                                      <p:cBhvr>
                                        <p:cTn id="78" dur="500" fill="hold"/>
                                        <p:tgtEl>
                                          <p:spTgt spid="33"/>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9" grpId="0" animBg="1"/>
      <p:bldP spid="20" grpId="0" animBg="1"/>
      <p:bldP spid="20" grpId="1" animBg="1"/>
      <p:bldP spid="21" grpId="0" animBg="1"/>
      <p:bldP spid="22" grpId="0" animBg="1"/>
      <p:bldP spid="23" grpId="0" animBg="1"/>
      <p:bldP spid="24" grpId="0" animBg="1"/>
      <p:bldP spid="24" grpId="1" animBg="1"/>
      <p:bldP spid="26" grpId="0" animBg="1"/>
      <p:bldP spid="26" grpId="1" animBg="1"/>
      <p:bldP spid="27" grpId="0" animBg="1"/>
      <p:bldP spid="32" grpId="0" animBg="1"/>
      <p:bldP spid="32" grpId="1" animBg="1"/>
      <p:bldP spid="33" grpId="0" animBg="1"/>
      <p:bldP spid="33" grpId="1" animBg="1"/>
    </p:bldLst>
  </p:timing>
</p:sld>
</file>

<file path=ppt/slides/slide1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noAutofit/>
          </a:bodyPr>
          <a:lstStyle/>
          <a:p>
            <a:r>
              <a:rPr lang="en-US" sz="3400" dirty="0"/>
              <a:t>Recognized Trademarks and Symbols Help in Promotion (Exhibit 8-3)</a:t>
            </a: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22908" y="1828800"/>
            <a:ext cx="7098184" cy="3392932"/>
          </a:xfrm>
          <a:prstGeom prst="rect">
            <a:avLst/>
          </a:prstGeom>
        </p:spPr>
      </p:pic>
      <p:sp>
        <p:nvSpPr>
          <p:cNvPr id="4" name="TextBox 3"/>
          <p:cNvSpPr txBox="1"/>
          <p:nvPr/>
        </p:nvSpPr>
        <p:spPr>
          <a:xfrm>
            <a:off x="1005655" y="5383657"/>
            <a:ext cx="6781800" cy="769441"/>
          </a:xfrm>
          <a:prstGeom prst="rect">
            <a:avLst/>
          </a:prstGeom>
          <a:noFill/>
        </p:spPr>
        <p:txBody>
          <a:bodyPr wrap="square" rtlCol="0">
            <a:spAutoFit/>
          </a:bodyPr>
          <a:lstStyle/>
          <a:p>
            <a:pPr algn="l"/>
            <a:r>
              <a:rPr lang="en-US" sz="1100" i="1" dirty="0"/>
              <a:t>Source: ©R </a:t>
            </a:r>
            <a:r>
              <a:rPr lang="en-US" sz="1100" i="1" dirty="0" err="1"/>
              <a:t>Heyes</a:t>
            </a:r>
            <a:r>
              <a:rPr lang="en-US" sz="1100" i="1" dirty="0"/>
              <a:t> Design/</a:t>
            </a:r>
            <a:r>
              <a:rPr lang="en-US" sz="1100" i="1" dirty="0" err="1"/>
              <a:t>Alamy</a:t>
            </a:r>
            <a:r>
              <a:rPr lang="en-US" sz="1100" i="1" dirty="0"/>
              <a:t>; ©TP/</a:t>
            </a:r>
            <a:r>
              <a:rPr lang="en-US" sz="1100" i="1" dirty="0" err="1"/>
              <a:t>Alamy</a:t>
            </a:r>
            <a:r>
              <a:rPr lang="en-US" sz="1100" i="1" dirty="0"/>
              <a:t>; ©Peter Probst/</a:t>
            </a:r>
            <a:r>
              <a:rPr lang="en-US" sz="1100" i="1" dirty="0" err="1"/>
              <a:t>Alamy</a:t>
            </a:r>
            <a:r>
              <a:rPr lang="en-US" sz="1100" i="1" dirty="0"/>
              <a:t>; ©</a:t>
            </a:r>
            <a:r>
              <a:rPr lang="en-US" sz="1100" i="1" dirty="0" err="1"/>
              <a:t>grzegorz</a:t>
            </a:r>
            <a:r>
              <a:rPr lang="en-US" sz="1100" i="1" dirty="0"/>
              <a:t> </a:t>
            </a:r>
            <a:r>
              <a:rPr lang="en-US" sz="1100" i="1" dirty="0" err="1"/>
              <a:t>knec</a:t>
            </a:r>
            <a:r>
              <a:rPr lang="en-US" sz="1100" i="1" dirty="0"/>
              <a:t>/</a:t>
            </a:r>
            <a:r>
              <a:rPr lang="en-US" sz="1100" i="1" dirty="0" err="1"/>
              <a:t>Alamy</a:t>
            </a:r>
            <a:r>
              <a:rPr lang="en-US" sz="1100" i="1" dirty="0"/>
              <a:t>; ©Ingvar </a:t>
            </a:r>
            <a:r>
              <a:rPr lang="en-US" sz="1100" i="1" dirty="0" err="1"/>
              <a:t>Björk</a:t>
            </a:r>
            <a:r>
              <a:rPr lang="en-US" sz="1100" i="1" dirty="0"/>
              <a:t>/</a:t>
            </a:r>
            <a:r>
              <a:rPr lang="en-US" sz="1100" i="1" dirty="0" err="1"/>
              <a:t>Alamy</a:t>
            </a:r>
            <a:r>
              <a:rPr lang="en-US" sz="1100" i="1" dirty="0"/>
              <a:t>; Courtesy of Boys &amp; Girls Clubs of America; ©PSL Images/</a:t>
            </a:r>
            <a:r>
              <a:rPr lang="en-US" sz="1100" i="1" dirty="0" err="1"/>
              <a:t>Alamy</a:t>
            </a:r>
            <a:r>
              <a:rPr lang="en-US" sz="1100" i="1" dirty="0"/>
              <a:t>; ©R </a:t>
            </a:r>
            <a:r>
              <a:rPr lang="en-US" sz="1100" i="1" dirty="0" err="1"/>
              <a:t>Heyes</a:t>
            </a:r>
            <a:r>
              <a:rPr lang="en-US" sz="1100" i="1" dirty="0"/>
              <a:t> Design/</a:t>
            </a:r>
            <a:r>
              <a:rPr lang="en-US" sz="1100" i="1" dirty="0" err="1"/>
              <a:t>Alamy</a:t>
            </a:r>
            <a:r>
              <a:rPr lang="en-US" sz="1100" i="1" dirty="0"/>
              <a:t>; ©R </a:t>
            </a:r>
            <a:r>
              <a:rPr lang="en-US" sz="1100" i="1" dirty="0" err="1"/>
              <a:t>Heyes</a:t>
            </a:r>
            <a:r>
              <a:rPr lang="en-US" sz="1100" i="1" dirty="0"/>
              <a:t> Design/</a:t>
            </a:r>
            <a:r>
              <a:rPr lang="en-US" sz="1100" i="1" dirty="0" err="1"/>
              <a:t>Alamy</a:t>
            </a:r>
            <a:r>
              <a:rPr lang="en-US" sz="1100" i="1" dirty="0"/>
              <a:t>; ©TP/</a:t>
            </a:r>
            <a:r>
              <a:rPr lang="en-US" sz="1100" i="1" dirty="0" err="1"/>
              <a:t>Alamy</a:t>
            </a:r>
            <a:r>
              <a:rPr lang="en-US" sz="1100" i="1" dirty="0"/>
              <a:t>; ©R </a:t>
            </a:r>
            <a:r>
              <a:rPr lang="en-US" sz="1100" i="1" dirty="0" err="1"/>
              <a:t>Heyes</a:t>
            </a:r>
            <a:r>
              <a:rPr lang="en-US" sz="1100" i="1" dirty="0"/>
              <a:t> Design/</a:t>
            </a:r>
            <a:r>
              <a:rPr lang="en-US" sz="1100" i="1" dirty="0" err="1"/>
              <a:t>Alamy</a:t>
            </a:r>
            <a:r>
              <a:rPr lang="en-US" sz="1100" i="1" dirty="0"/>
              <a:t>; ©R </a:t>
            </a:r>
            <a:r>
              <a:rPr lang="en-US" sz="1100" i="1" dirty="0" err="1"/>
              <a:t>Heyes</a:t>
            </a:r>
            <a:r>
              <a:rPr lang="en-US" sz="1100" i="1" dirty="0"/>
              <a:t> Design/</a:t>
            </a:r>
            <a:r>
              <a:rPr lang="en-US" sz="1100" i="1" dirty="0" err="1"/>
              <a:t>Alamy</a:t>
            </a:r>
            <a:r>
              <a:rPr lang="en-US" sz="1100" i="1" dirty="0"/>
              <a:t>; ©Tanuha2001/Shutterstock RF</a:t>
            </a:r>
            <a:endParaRPr lang="en-US" sz="1100" dirty="0"/>
          </a:p>
        </p:txBody>
      </p:sp>
    </p:spTree>
    <p:custDataLst>
      <p:tags r:id="rId1"/>
    </p:custDataLst>
    <p:extLst>
      <p:ext uri="{BB962C8B-B14F-4D97-AF65-F5344CB8AC3E}">
        <p14:creationId xmlns:p14="http://schemas.microsoft.com/office/powerpoint/2010/main" val="1827078477"/>
      </p:ext>
    </p:extLst>
  </p:cSld>
  <p:clrMapOvr>
    <a:masterClrMapping/>
  </p:clrMapOvr>
  <p:transition>
    <p:pull dir="ru"/>
  </p:transition>
</p:sld>
</file>

<file path=ppt/slides/slide1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a:xfrm>
            <a:off x="457200" y="0"/>
            <a:ext cx="8686800" cy="1398587"/>
          </a:xfrm>
        </p:spPr>
        <p:txBody>
          <a:bodyPr>
            <a:normAutofit/>
          </a:bodyPr>
          <a:lstStyle/>
          <a:p>
            <a:r>
              <a:rPr lang="en-US" sz="4000" dirty="0"/>
              <a:t>Conditions Favorable to Branding</a:t>
            </a:r>
          </a:p>
        </p:txBody>
      </p:sp>
      <p:sp>
        <p:nvSpPr>
          <p:cNvPr id="29" name="Line 5"/>
          <p:cNvSpPr>
            <a:spLocks noChangeShapeType="1"/>
          </p:cNvSpPr>
          <p:nvPr/>
        </p:nvSpPr>
        <p:spPr bwMode="auto">
          <a:xfrm flipH="1" flipV="1">
            <a:off x="4570413" y="4816475"/>
            <a:ext cx="1587"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0" name="AutoShape 8"/>
          <p:cNvSpPr>
            <a:spLocks noChangeArrowheads="1"/>
          </p:cNvSpPr>
          <p:nvPr/>
        </p:nvSpPr>
        <p:spPr bwMode="auto">
          <a:xfrm>
            <a:off x="6240463" y="3978275"/>
            <a:ext cx="2160587" cy="1223963"/>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Market price can be high </a:t>
            </a:r>
          </a:p>
        </p:txBody>
      </p:sp>
      <p:sp>
        <p:nvSpPr>
          <p:cNvPr id="31" name="Line 9"/>
          <p:cNvSpPr>
            <a:spLocks noChangeShapeType="1"/>
          </p:cNvSpPr>
          <p:nvPr/>
        </p:nvSpPr>
        <p:spPr bwMode="auto">
          <a:xfrm flipH="1" flipV="1">
            <a:off x="5664200" y="4302125"/>
            <a:ext cx="584200" cy="2095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2" name="Line 13"/>
          <p:cNvSpPr>
            <a:spLocks noChangeShapeType="1"/>
          </p:cNvSpPr>
          <p:nvPr/>
        </p:nvSpPr>
        <p:spPr bwMode="auto">
          <a:xfrm flipH="1">
            <a:off x="5592763" y="2503488"/>
            <a:ext cx="647700" cy="3603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3" name="AutoShape 16"/>
          <p:cNvSpPr>
            <a:spLocks noChangeArrowheads="1"/>
          </p:cNvSpPr>
          <p:nvPr/>
        </p:nvSpPr>
        <p:spPr bwMode="auto">
          <a:xfrm>
            <a:off x="3455988" y="990600"/>
            <a:ext cx="2233612" cy="1223963"/>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Product quality and best value</a:t>
            </a:r>
          </a:p>
        </p:txBody>
      </p:sp>
      <p:sp>
        <p:nvSpPr>
          <p:cNvPr id="34" name="Line 17"/>
          <p:cNvSpPr>
            <a:spLocks noChangeShapeType="1"/>
          </p:cNvSpPr>
          <p:nvPr/>
        </p:nvSpPr>
        <p:spPr bwMode="auto">
          <a:xfrm>
            <a:off x="4573588" y="2214563"/>
            <a:ext cx="0" cy="1444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5" name="Line 20"/>
          <p:cNvSpPr>
            <a:spLocks noChangeShapeType="1"/>
          </p:cNvSpPr>
          <p:nvPr/>
        </p:nvSpPr>
        <p:spPr bwMode="auto">
          <a:xfrm>
            <a:off x="2784475" y="2503488"/>
            <a:ext cx="792163" cy="431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6" name="AutoShape 21">
            <a:hlinkHover r:id="" action="ppaction://macro?name=changecolor"/>
          </p:cNvPr>
          <p:cNvSpPr>
            <a:spLocks noChangeArrowheads="1"/>
          </p:cNvSpPr>
          <p:nvPr/>
        </p:nvSpPr>
        <p:spPr bwMode="auto">
          <a:xfrm>
            <a:off x="695325" y="1844675"/>
            <a:ext cx="2160588" cy="1223963"/>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Easy to label and identify</a:t>
            </a:r>
          </a:p>
        </p:txBody>
      </p:sp>
      <p:sp>
        <p:nvSpPr>
          <p:cNvPr id="37" name="Line 25"/>
          <p:cNvSpPr>
            <a:spLocks noChangeShapeType="1"/>
          </p:cNvSpPr>
          <p:nvPr/>
        </p:nvSpPr>
        <p:spPr bwMode="auto">
          <a:xfrm flipV="1">
            <a:off x="2767013" y="4302125"/>
            <a:ext cx="738187" cy="2873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38" name="Oval 26"/>
          <p:cNvSpPr>
            <a:spLocks noChangeArrowheads="1"/>
          </p:cNvSpPr>
          <p:nvPr/>
        </p:nvSpPr>
        <p:spPr bwMode="auto">
          <a:xfrm>
            <a:off x="3205163" y="2378075"/>
            <a:ext cx="2763837" cy="2524125"/>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latin typeface="Arial" pitchFamily="34" charset="0"/>
                <a:cs typeface="Arial" pitchFamily="34" charset="0"/>
              </a:rPr>
              <a:t>Key</a:t>
            </a:r>
          </a:p>
          <a:p>
            <a:r>
              <a:rPr lang="en-US" sz="2800" b="1" dirty="0">
                <a:latin typeface="Arial" pitchFamily="34" charset="0"/>
                <a:cs typeface="Arial" pitchFamily="34" charset="0"/>
              </a:rPr>
              <a:t>Issues</a:t>
            </a:r>
          </a:p>
        </p:txBody>
      </p:sp>
      <p:sp>
        <p:nvSpPr>
          <p:cNvPr id="39" name="AutoShape 24"/>
          <p:cNvSpPr>
            <a:spLocks noChangeArrowheads="1"/>
          </p:cNvSpPr>
          <p:nvPr/>
        </p:nvSpPr>
        <p:spPr bwMode="auto">
          <a:xfrm>
            <a:off x="681038" y="3941763"/>
            <a:ext cx="2214562" cy="1223962"/>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300" b="1" dirty="0">
                <a:latin typeface="Arial" pitchFamily="34" charset="0"/>
                <a:cs typeface="Arial" pitchFamily="34" charset="0"/>
              </a:rPr>
              <a:t>Favorable shelf or display space</a:t>
            </a:r>
          </a:p>
        </p:txBody>
      </p:sp>
      <p:sp>
        <p:nvSpPr>
          <p:cNvPr id="40" name="AutoShape 28"/>
          <p:cNvSpPr>
            <a:spLocks noChangeArrowheads="1"/>
          </p:cNvSpPr>
          <p:nvPr/>
        </p:nvSpPr>
        <p:spPr bwMode="auto">
          <a:xfrm>
            <a:off x="6176963" y="1839913"/>
            <a:ext cx="2160587" cy="1223962"/>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Dependable, widespread availability</a:t>
            </a:r>
          </a:p>
        </p:txBody>
      </p:sp>
      <p:sp>
        <p:nvSpPr>
          <p:cNvPr id="41" name="AutoShape 29"/>
          <p:cNvSpPr>
            <a:spLocks noChangeArrowheads="1"/>
          </p:cNvSpPr>
          <p:nvPr/>
        </p:nvSpPr>
        <p:spPr bwMode="auto">
          <a:xfrm>
            <a:off x="3478213" y="5121275"/>
            <a:ext cx="2160587" cy="1223963"/>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400" b="1" dirty="0">
                <a:latin typeface="Arial" pitchFamily="34" charset="0"/>
                <a:cs typeface="Arial" pitchFamily="34" charset="0"/>
              </a:rPr>
              <a:t>Economies of scale</a:t>
            </a:r>
          </a:p>
        </p:txBody>
      </p:sp>
    </p:spTree>
    <p:custDataLst>
      <p:tags r:id="rId1"/>
    </p:custDataLst>
    <p:extLst>
      <p:ext uri="{BB962C8B-B14F-4D97-AF65-F5344CB8AC3E}">
        <p14:creationId xmlns:p14="http://schemas.microsoft.com/office/powerpoint/2010/main" val="134983270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box(out)">
                                      <p:cBhvr>
                                        <p:cTn id="7" dur="500"/>
                                        <p:tgtEl>
                                          <p:spTgt spid="38"/>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35"/>
                                        </p:tgtEl>
                                        <p:attrNameLst>
                                          <p:attrName>style.visibility</p:attrName>
                                        </p:attrNameLst>
                                      </p:cBhvr>
                                      <p:to>
                                        <p:strVal val="visible"/>
                                      </p:to>
                                    </p:set>
                                    <p:animEffect transition="in" filter="wipe(down)">
                                      <p:cBhvr>
                                        <p:cTn id="11" dur="500"/>
                                        <p:tgtEl>
                                          <p:spTgt spid="35"/>
                                        </p:tgtEl>
                                      </p:cBhvr>
                                    </p:animEffect>
                                  </p:childTnLst>
                                </p:cTn>
                              </p:par>
                            </p:childTnLst>
                          </p:cTn>
                        </p:par>
                        <p:par>
                          <p:cTn id="12" fill="hold" nodeType="afterGroup">
                            <p:stCondLst>
                              <p:cond delay="1000"/>
                            </p:stCondLst>
                            <p:childTnLst>
                              <p:par>
                                <p:cTn id="13" presetID="22" presetClass="entr" presetSubtype="2"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right)">
                                      <p:cBhvr>
                                        <p:cTn id="15" dur="500"/>
                                        <p:tgtEl>
                                          <p:spTgt spid="36"/>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36"/>
                                        </p:tgtEl>
                                        <p:attrNameLst>
                                          <p:attrName>style.color</p:attrName>
                                        </p:attrNameLst>
                                      </p:cBhvr>
                                      <p:by>
                                        <p:hsl h="0" s="-70588" l="0"/>
                                      </p:by>
                                    </p:animClr>
                                    <p:animClr clrSpc="hsl" dir="cw">
                                      <p:cBhvr>
                                        <p:cTn id="20" dur="500" fill="hold"/>
                                        <p:tgtEl>
                                          <p:spTgt spid="36"/>
                                        </p:tgtEl>
                                        <p:attrNameLst>
                                          <p:attrName>fillcolor</p:attrName>
                                        </p:attrNameLst>
                                      </p:cBhvr>
                                      <p:by>
                                        <p:hsl h="0" s="-70588" l="0"/>
                                      </p:by>
                                    </p:animClr>
                                    <p:animClr clrSpc="hsl" dir="cw">
                                      <p:cBhvr>
                                        <p:cTn id="21" dur="500" fill="hold"/>
                                        <p:tgtEl>
                                          <p:spTgt spid="36"/>
                                        </p:tgtEl>
                                        <p:attrNameLst>
                                          <p:attrName>stroke.color</p:attrName>
                                        </p:attrNameLst>
                                      </p:cBhvr>
                                      <p:by>
                                        <p:hsl h="0" s="-70588" l="0"/>
                                      </p:by>
                                    </p:animClr>
                                    <p:set>
                                      <p:cBhvr>
                                        <p:cTn id="22" dur="500" fill="hold"/>
                                        <p:tgtEl>
                                          <p:spTgt spid="36"/>
                                        </p:tgtEl>
                                        <p:attrNameLst>
                                          <p:attrName>fill.type</p:attrName>
                                        </p:attrNameLst>
                                      </p:cBhvr>
                                      <p:to>
                                        <p:strVal val="solid"/>
                                      </p:to>
                                    </p:set>
                                  </p:childTnLst>
                                </p:cTn>
                              </p:par>
                              <p:par>
                                <p:cTn id="23" presetID="22" presetClass="entr" presetSubtype="4" fill="hold" grpId="0" nodeType="withEffect">
                                  <p:stCondLst>
                                    <p:cond delay="0"/>
                                  </p:stCondLst>
                                  <p:childTnLst>
                                    <p:set>
                                      <p:cBhvr>
                                        <p:cTn id="24" dur="1" fill="hold">
                                          <p:stCondLst>
                                            <p:cond delay="0"/>
                                          </p:stCondLst>
                                        </p:cTn>
                                        <p:tgtEl>
                                          <p:spTgt spid="34"/>
                                        </p:tgtEl>
                                        <p:attrNameLst>
                                          <p:attrName>style.visibility</p:attrName>
                                        </p:attrNameLst>
                                      </p:cBhvr>
                                      <p:to>
                                        <p:strVal val="visible"/>
                                      </p:to>
                                    </p:set>
                                    <p:animEffect transition="in" filter="wipe(down)">
                                      <p:cBhvr>
                                        <p:cTn id="25" dur="500"/>
                                        <p:tgtEl>
                                          <p:spTgt spid="34"/>
                                        </p:tgtEl>
                                      </p:cBhvr>
                                    </p:animEffect>
                                  </p:childTnLst>
                                </p:cTn>
                              </p:par>
                            </p:childTnLst>
                          </p:cTn>
                        </p:par>
                        <p:par>
                          <p:cTn id="26" fill="hold" nodeType="afterGroup">
                            <p:stCondLst>
                              <p:cond delay="500"/>
                            </p:stCondLst>
                            <p:childTnLst>
                              <p:par>
                                <p:cTn id="27" presetID="22" presetClass="entr" presetSubtype="4" fill="hold" grpId="0" nodeType="after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wipe(down)">
                                      <p:cBhvr>
                                        <p:cTn id="29" dur="500"/>
                                        <p:tgtEl>
                                          <p:spTgt spid="33"/>
                                        </p:tgtEl>
                                      </p:cBhvr>
                                    </p:animEffect>
                                  </p:childTnLst>
                                </p:cTn>
                              </p:par>
                            </p:childTnLst>
                          </p:cTn>
                        </p:par>
                      </p:childTnLst>
                    </p:cTn>
                  </p:par>
                  <p:par>
                    <p:cTn id="30" fill="hold" nodeType="clickPar">
                      <p:stCondLst>
                        <p:cond delay="indefinite"/>
                      </p:stCondLst>
                      <p:childTnLst>
                        <p:par>
                          <p:cTn id="31" fill="hold" nodeType="withGroup">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33"/>
                                        </p:tgtEl>
                                        <p:attrNameLst>
                                          <p:attrName>style.color</p:attrName>
                                        </p:attrNameLst>
                                      </p:cBhvr>
                                      <p:by>
                                        <p:hsl h="0" s="-70588" l="0"/>
                                      </p:by>
                                    </p:animClr>
                                    <p:animClr clrSpc="hsl" dir="cw">
                                      <p:cBhvr>
                                        <p:cTn id="34" dur="500" fill="hold"/>
                                        <p:tgtEl>
                                          <p:spTgt spid="33"/>
                                        </p:tgtEl>
                                        <p:attrNameLst>
                                          <p:attrName>fillcolor</p:attrName>
                                        </p:attrNameLst>
                                      </p:cBhvr>
                                      <p:by>
                                        <p:hsl h="0" s="-70588" l="0"/>
                                      </p:by>
                                    </p:animClr>
                                    <p:animClr clrSpc="hsl" dir="cw">
                                      <p:cBhvr>
                                        <p:cTn id="35" dur="500" fill="hold"/>
                                        <p:tgtEl>
                                          <p:spTgt spid="33"/>
                                        </p:tgtEl>
                                        <p:attrNameLst>
                                          <p:attrName>stroke.color</p:attrName>
                                        </p:attrNameLst>
                                      </p:cBhvr>
                                      <p:by>
                                        <p:hsl h="0" s="-70588" l="0"/>
                                      </p:by>
                                    </p:animClr>
                                    <p:set>
                                      <p:cBhvr>
                                        <p:cTn id="36" dur="500" fill="hold"/>
                                        <p:tgtEl>
                                          <p:spTgt spid="33"/>
                                        </p:tgtEl>
                                        <p:attrNameLst>
                                          <p:attrName>fill.type</p:attrName>
                                        </p:attrNameLst>
                                      </p:cBhvr>
                                      <p:to>
                                        <p:strVal val="solid"/>
                                      </p:to>
                                    </p:set>
                                  </p:childTnLst>
                                </p:cTn>
                              </p:par>
                              <p:par>
                                <p:cTn id="37" presetID="22" presetClass="entr" presetSubtype="4"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animEffect transition="in" filter="wipe(down)">
                                      <p:cBhvr>
                                        <p:cTn id="39" dur="500"/>
                                        <p:tgtEl>
                                          <p:spTgt spid="32"/>
                                        </p:tgtEl>
                                      </p:cBhvr>
                                    </p:animEffect>
                                  </p:childTnLst>
                                </p:cTn>
                              </p:par>
                            </p:childTnLst>
                          </p:cTn>
                        </p:par>
                        <p:par>
                          <p:cTn id="40" fill="hold" nodeType="afterGroup">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40"/>
                                        </p:tgtEl>
                                        <p:attrNameLst>
                                          <p:attrName>style.visibility</p:attrName>
                                        </p:attrNameLst>
                                      </p:cBhvr>
                                      <p:to>
                                        <p:strVal val="visible"/>
                                      </p:to>
                                    </p:set>
                                    <p:animEffect transition="in" filter="wipe(left)">
                                      <p:cBhvr>
                                        <p:cTn id="43" dur="500"/>
                                        <p:tgtEl>
                                          <p:spTgt spid="40"/>
                                        </p:tgtEl>
                                      </p:cBhvr>
                                    </p:animEffect>
                                  </p:childTnLst>
                                </p:cTn>
                              </p:par>
                            </p:childTnLst>
                          </p:cTn>
                        </p:par>
                      </p:childTnLst>
                    </p:cTn>
                  </p:par>
                  <p:par>
                    <p:cTn id="44" fill="hold" nodeType="clickPar">
                      <p:stCondLst>
                        <p:cond delay="indefinite"/>
                      </p:stCondLst>
                      <p:childTnLst>
                        <p:par>
                          <p:cTn id="45" fill="hold" nodeType="withGroup">
                            <p:stCondLst>
                              <p:cond delay="0"/>
                            </p:stCondLst>
                            <p:childTnLst>
                              <p:par>
                                <p:cTn id="46" presetID="25" presetClass="emph" presetSubtype="0" fill="hold" grpId="1" nodeType="clickEffect">
                                  <p:stCondLst>
                                    <p:cond delay="0"/>
                                  </p:stCondLst>
                                  <p:childTnLst>
                                    <p:animClr clrSpc="hsl" dir="cw">
                                      <p:cBhvr override="childStyle">
                                        <p:cTn id="47" dur="500" fill="hold"/>
                                        <p:tgtEl>
                                          <p:spTgt spid="40"/>
                                        </p:tgtEl>
                                        <p:attrNameLst>
                                          <p:attrName>style.color</p:attrName>
                                        </p:attrNameLst>
                                      </p:cBhvr>
                                      <p:by>
                                        <p:hsl h="0" s="-70588" l="0"/>
                                      </p:by>
                                    </p:animClr>
                                    <p:animClr clrSpc="hsl" dir="cw">
                                      <p:cBhvr>
                                        <p:cTn id="48" dur="500" fill="hold"/>
                                        <p:tgtEl>
                                          <p:spTgt spid="40"/>
                                        </p:tgtEl>
                                        <p:attrNameLst>
                                          <p:attrName>fillcolor</p:attrName>
                                        </p:attrNameLst>
                                      </p:cBhvr>
                                      <p:by>
                                        <p:hsl h="0" s="-70588" l="0"/>
                                      </p:by>
                                    </p:animClr>
                                    <p:animClr clrSpc="hsl" dir="cw">
                                      <p:cBhvr>
                                        <p:cTn id="49" dur="500" fill="hold"/>
                                        <p:tgtEl>
                                          <p:spTgt spid="40"/>
                                        </p:tgtEl>
                                        <p:attrNameLst>
                                          <p:attrName>stroke.color</p:attrName>
                                        </p:attrNameLst>
                                      </p:cBhvr>
                                      <p:by>
                                        <p:hsl h="0" s="-70588" l="0"/>
                                      </p:by>
                                    </p:animClr>
                                    <p:set>
                                      <p:cBhvr>
                                        <p:cTn id="50" dur="500" fill="hold"/>
                                        <p:tgtEl>
                                          <p:spTgt spid="40"/>
                                        </p:tgtEl>
                                        <p:attrNameLst>
                                          <p:attrName>fill.type</p:attrName>
                                        </p:attrNameLst>
                                      </p:cBhvr>
                                      <p:to>
                                        <p:strVal val="solid"/>
                                      </p:to>
                                    </p:set>
                                  </p:childTnLst>
                                </p:cTn>
                              </p:par>
                              <p:par>
                                <p:cTn id="51" presetID="22" presetClass="entr" presetSubtype="1"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wipe(up)">
                                      <p:cBhvr>
                                        <p:cTn id="53" dur="500"/>
                                        <p:tgtEl>
                                          <p:spTgt spid="31"/>
                                        </p:tgtEl>
                                      </p:cBhvr>
                                    </p:animEffect>
                                  </p:childTnLst>
                                </p:cTn>
                              </p:par>
                            </p:childTnLst>
                          </p:cTn>
                        </p:par>
                        <p:par>
                          <p:cTn id="54" fill="hold" nodeType="afterGroup">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30"/>
                                        </p:tgtEl>
                                        <p:attrNameLst>
                                          <p:attrName>style.visibility</p:attrName>
                                        </p:attrNameLst>
                                      </p:cBhvr>
                                      <p:to>
                                        <p:strVal val="visible"/>
                                      </p:to>
                                    </p:set>
                                    <p:animEffect transition="in" filter="wipe(left)">
                                      <p:cBhvr>
                                        <p:cTn id="57" dur="500"/>
                                        <p:tgtEl>
                                          <p:spTgt spid="30"/>
                                        </p:tgtEl>
                                      </p:cBhvr>
                                    </p:animEffect>
                                  </p:childTnLst>
                                </p:cTn>
                              </p:par>
                            </p:childTnLst>
                          </p:cTn>
                        </p:par>
                      </p:childTnLst>
                    </p:cTn>
                  </p:par>
                  <p:par>
                    <p:cTn id="58" fill="hold" nodeType="clickPar">
                      <p:stCondLst>
                        <p:cond delay="indefinite"/>
                      </p:stCondLst>
                      <p:childTnLst>
                        <p:par>
                          <p:cTn id="59" fill="hold" nodeType="withGroup">
                            <p:stCondLst>
                              <p:cond delay="0"/>
                            </p:stCondLst>
                            <p:childTnLst>
                              <p:par>
                                <p:cTn id="60" presetID="25" presetClass="emph" presetSubtype="0" fill="hold" grpId="1" nodeType="clickEffect">
                                  <p:stCondLst>
                                    <p:cond delay="0"/>
                                  </p:stCondLst>
                                  <p:childTnLst>
                                    <p:animClr clrSpc="hsl" dir="cw">
                                      <p:cBhvr override="childStyle">
                                        <p:cTn id="61" dur="500" fill="hold"/>
                                        <p:tgtEl>
                                          <p:spTgt spid="30"/>
                                        </p:tgtEl>
                                        <p:attrNameLst>
                                          <p:attrName>style.color</p:attrName>
                                        </p:attrNameLst>
                                      </p:cBhvr>
                                      <p:by>
                                        <p:hsl h="0" s="-70588" l="0"/>
                                      </p:by>
                                    </p:animClr>
                                    <p:animClr clrSpc="hsl" dir="cw">
                                      <p:cBhvr>
                                        <p:cTn id="62" dur="500" fill="hold"/>
                                        <p:tgtEl>
                                          <p:spTgt spid="30"/>
                                        </p:tgtEl>
                                        <p:attrNameLst>
                                          <p:attrName>fillcolor</p:attrName>
                                        </p:attrNameLst>
                                      </p:cBhvr>
                                      <p:by>
                                        <p:hsl h="0" s="-70588" l="0"/>
                                      </p:by>
                                    </p:animClr>
                                    <p:animClr clrSpc="hsl" dir="cw">
                                      <p:cBhvr>
                                        <p:cTn id="63" dur="500" fill="hold"/>
                                        <p:tgtEl>
                                          <p:spTgt spid="30"/>
                                        </p:tgtEl>
                                        <p:attrNameLst>
                                          <p:attrName>stroke.color</p:attrName>
                                        </p:attrNameLst>
                                      </p:cBhvr>
                                      <p:by>
                                        <p:hsl h="0" s="-70588" l="0"/>
                                      </p:by>
                                    </p:animClr>
                                    <p:set>
                                      <p:cBhvr>
                                        <p:cTn id="64" dur="500" fill="hold"/>
                                        <p:tgtEl>
                                          <p:spTgt spid="30"/>
                                        </p:tgtEl>
                                        <p:attrNameLst>
                                          <p:attrName>fill.type</p:attrName>
                                        </p:attrNameLst>
                                      </p:cBhvr>
                                      <p:to>
                                        <p:strVal val="solid"/>
                                      </p:to>
                                    </p:set>
                                  </p:childTnLst>
                                </p:cTn>
                              </p:par>
                              <p:par>
                                <p:cTn id="65" presetID="22" presetClass="entr" presetSubtype="1" fill="hold" grpId="0" nodeType="withEffect">
                                  <p:stCondLst>
                                    <p:cond delay="0"/>
                                  </p:stCondLst>
                                  <p:childTnLst>
                                    <p:set>
                                      <p:cBhvr>
                                        <p:cTn id="66" dur="1" fill="hold">
                                          <p:stCondLst>
                                            <p:cond delay="0"/>
                                          </p:stCondLst>
                                        </p:cTn>
                                        <p:tgtEl>
                                          <p:spTgt spid="29"/>
                                        </p:tgtEl>
                                        <p:attrNameLst>
                                          <p:attrName>style.visibility</p:attrName>
                                        </p:attrNameLst>
                                      </p:cBhvr>
                                      <p:to>
                                        <p:strVal val="visible"/>
                                      </p:to>
                                    </p:set>
                                    <p:animEffect transition="in" filter="wipe(up)">
                                      <p:cBhvr>
                                        <p:cTn id="67" dur="500"/>
                                        <p:tgtEl>
                                          <p:spTgt spid="29"/>
                                        </p:tgtEl>
                                      </p:cBhvr>
                                    </p:animEffect>
                                  </p:childTnLst>
                                </p:cTn>
                              </p:par>
                            </p:childTnLst>
                          </p:cTn>
                        </p:par>
                        <p:par>
                          <p:cTn id="68" fill="hold" nodeType="afterGroup">
                            <p:stCondLst>
                              <p:cond delay="500"/>
                            </p:stCondLst>
                            <p:childTnLst>
                              <p:par>
                                <p:cTn id="69" presetID="22" presetClass="entr" presetSubtype="1" fill="hold" grpId="0" nodeType="afterEffect">
                                  <p:stCondLst>
                                    <p:cond delay="0"/>
                                  </p:stCondLst>
                                  <p:childTnLst>
                                    <p:set>
                                      <p:cBhvr>
                                        <p:cTn id="70" dur="1" fill="hold">
                                          <p:stCondLst>
                                            <p:cond delay="0"/>
                                          </p:stCondLst>
                                        </p:cTn>
                                        <p:tgtEl>
                                          <p:spTgt spid="41"/>
                                        </p:tgtEl>
                                        <p:attrNameLst>
                                          <p:attrName>style.visibility</p:attrName>
                                        </p:attrNameLst>
                                      </p:cBhvr>
                                      <p:to>
                                        <p:strVal val="visible"/>
                                      </p:to>
                                    </p:set>
                                    <p:animEffect transition="in" filter="wipe(up)">
                                      <p:cBhvr>
                                        <p:cTn id="71" dur="500"/>
                                        <p:tgtEl>
                                          <p:spTgt spid="41"/>
                                        </p:tgtEl>
                                      </p:cBhvr>
                                    </p:animEffect>
                                  </p:childTnLst>
                                </p:cTn>
                              </p:par>
                            </p:childTnLst>
                          </p:cTn>
                        </p:par>
                      </p:childTnLst>
                    </p:cTn>
                  </p:par>
                  <p:par>
                    <p:cTn id="72" fill="hold" nodeType="clickPar">
                      <p:stCondLst>
                        <p:cond delay="indefinite"/>
                      </p:stCondLst>
                      <p:childTnLst>
                        <p:par>
                          <p:cTn id="73" fill="hold" nodeType="withGroup">
                            <p:stCondLst>
                              <p:cond delay="0"/>
                            </p:stCondLst>
                            <p:childTnLst>
                              <p:par>
                                <p:cTn id="74" presetID="25" presetClass="emph" presetSubtype="0" fill="hold" grpId="1" nodeType="clickEffect">
                                  <p:stCondLst>
                                    <p:cond delay="0"/>
                                  </p:stCondLst>
                                  <p:childTnLst>
                                    <p:animClr clrSpc="hsl" dir="cw">
                                      <p:cBhvr override="childStyle">
                                        <p:cTn id="75" dur="500" fill="hold"/>
                                        <p:tgtEl>
                                          <p:spTgt spid="41"/>
                                        </p:tgtEl>
                                        <p:attrNameLst>
                                          <p:attrName>style.color</p:attrName>
                                        </p:attrNameLst>
                                      </p:cBhvr>
                                      <p:by>
                                        <p:hsl h="0" s="-70588" l="0"/>
                                      </p:by>
                                    </p:animClr>
                                    <p:animClr clrSpc="hsl" dir="cw">
                                      <p:cBhvr>
                                        <p:cTn id="76" dur="500" fill="hold"/>
                                        <p:tgtEl>
                                          <p:spTgt spid="41"/>
                                        </p:tgtEl>
                                        <p:attrNameLst>
                                          <p:attrName>fillcolor</p:attrName>
                                        </p:attrNameLst>
                                      </p:cBhvr>
                                      <p:by>
                                        <p:hsl h="0" s="-70588" l="0"/>
                                      </p:by>
                                    </p:animClr>
                                    <p:animClr clrSpc="hsl" dir="cw">
                                      <p:cBhvr>
                                        <p:cTn id="77" dur="500" fill="hold"/>
                                        <p:tgtEl>
                                          <p:spTgt spid="41"/>
                                        </p:tgtEl>
                                        <p:attrNameLst>
                                          <p:attrName>stroke.color</p:attrName>
                                        </p:attrNameLst>
                                      </p:cBhvr>
                                      <p:by>
                                        <p:hsl h="0" s="-70588" l="0"/>
                                      </p:by>
                                    </p:animClr>
                                    <p:set>
                                      <p:cBhvr>
                                        <p:cTn id="78" dur="500" fill="hold"/>
                                        <p:tgtEl>
                                          <p:spTgt spid="41"/>
                                        </p:tgtEl>
                                        <p:attrNameLst>
                                          <p:attrName>fill.type</p:attrName>
                                        </p:attrNameLst>
                                      </p:cBhvr>
                                      <p:to>
                                        <p:strVal val="solid"/>
                                      </p:to>
                                    </p:set>
                                  </p:childTnLst>
                                </p:cTn>
                              </p:par>
                              <p:par>
                                <p:cTn id="79" presetID="22" presetClass="entr" presetSubtype="1" fill="hold" grpId="0" nodeType="withEffect">
                                  <p:stCondLst>
                                    <p:cond delay="0"/>
                                  </p:stCondLst>
                                  <p:childTnLst>
                                    <p:set>
                                      <p:cBhvr>
                                        <p:cTn id="80" dur="1" fill="hold">
                                          <p:stCondLst>
                                            <p:cond delay="0"/>
                                          </p:stCondLst>
                                        </p:cTn>
                                        <p:tgtEl>
                                          <p:spTgt spid="37"/>
                                        </p:tgtEl>
                                        <p:attrNameLst>
                                          <p:attrName>style.visibility</p:attrName>
                                        </p:attrNameLst>
                                      </p:cBhvr>
                                      <p:to>
                                        <p:strVal val="visible"/>
                                      </p:to>
                                    </p:set>
                                    <p:animEffect transition="in" filter="wipe(up)">
                                      <p:cBhvr>
                                        <p:cTn id="81" dur="500"/>
                                        <p:tgtEl>
                                          <p:spTgt spid="37"/>
                                        </p:tgtEl>
                                      </p:cBhvr>
                                    </p:animEffect>
                                  </p:childTnLst>
                                </p:cTn>
                              </p:par>
                            </p:childTnLst>
                          </p:cTn>
                        </p:par>
                        <p:par>
                          <p:cTn id="82" fill="hold" nodeType="afterGroup">
                            <p:stCondLst>
                              <p:cond delay="500"/>
                            </p:stCondLst>
                            <p:childTnLst>
                              <p:par>
                                <p:cTn id="83" presetID="22" presetClass="entr" presetSubtype="2" fill="hold" grpId="0" nodeType="afterEffect">
                                  <p:stCondLst>
                                    <p:cond delay="0"/>
                                  </p:stCondLst>
                                  <p:childTnLst>
                                    <p:set>
                                      <p:cBhvr>
                                        <p:cTn id="84" dur="1" fill="hold">
                                          <p:stCondLst>
                                            <p:cond delay="0"/>
                                          </p:stCondLst>
                                        </p:cTn>
                                        <p:tgtEl>
                                          <p:spTgt spid="39"/>
                                        </p:tgtEl>
                                        <p:attrNameLst>
                                          <p:attrName>style.visibility</p:attrName>
                                        </p:attrNameLst>
                                      </p:cBhvr>
                                      <p:to>
                                        <p:strVal val="visible"/>
                                      </p:to>
                                    </p:set>
                                    <p:animEffect transition="in" filter="wipe(right)">
                                      <p:cBhvr>
                                        <p:cTn id="8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p:bldP spid="30" grpId="0" animBg="1"/>
      <p:bldP spid="30" grpId="1" animBg="1"/>
      <p:bldP spid="31" grpId="0" animBg="1"/>
      <p:bldP spid="32" grpId="0" animBg="1"/>
      <p:bldP spid="33" grpId="0" animBg="1"/>
      <p:bldP spid="33" grpId="1" animBg="1"/>
      <p:bldP spid="34" grpId="0" animBg="1"/>
      <p:bldP spid="35" grpId="0" animBg="1"/>
      <p:bldP spid="36" grpId="0" animBg="1"/>
      <p:bldP spid="36" grpId="1" animBg="1"/>
      <p:bldP spid="37" grpId="0" animBg="1"/>
      <p:bldP spid="38" grpId="0" animBg="1" autoUpdateAnimBg="0"/>
      <p:bldP spid="39" grpId="0" animBg="1"/>
      <p:bldP spid="40" grpId="0" animBg="1"/>
      <p:bldP spid="40" grpId="1" animBg="1"/>
      <p:bldP spid="41" grpId="0" animBg="1"/>
      <p:bldP spid="41" grpId="1" animBg="1"/>
    </p:bldLst>
  </p:timing>
</p:sld>
</file>

<file path=ppt/slides/slide1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p:txBody>
          <a:bodyPr>
            <a:normAutofit fontScale="90000"/>
          </a:bodyPr>
          <a:lstStyle/>
          <a:p>
            <a:r>
              <a:rPr lang="en-US" dirty="0"/>
              <a:t>Achieving Brand Familiarity is Not Easy</a:t>
            </a:r>
          </a:p>
        </p:txBody>
      </p:sp>
      <p:grpSp>
        <p:nvGrpSpPr>
          <p:cNvPr id="2" name="Group 2"/>
          <p:cNvGrpSpPr>
            <a:grpSpLocks/>
          </p:cNvGrpSpPr>
          <p:nvPr/>
        </p:nvGrpSpPr>
        <p:grpSpPr bwMode="auto">
          <a:xfrm>
            <a:off x="1828800" y="990600"/>
            <a:ext cx="5486400" cy="5486400"/>
            <a:chOff x="1152" y="672"/>
            <a:chExt cx="3456" cy="3456"/>
          </a:xfrm>
        </p:grpSpPr>
        <p:sp>
          <p:nvSpPr>
            <p:cNvPr id="37902" name="Oval 3"/>
            <p:cNvSpPr>
              <a:spLocks noChangeArrowheads="1"/>
            </p:cNvSpPr>
            <p:nvPr/>
          </p:nvSpPr>
          <p:spPr bwMode="auto">
            <a:xfrm>
              <a:off x="1152" y="672"/>
              <a:ext cx="3456" cy="3456"/>
            </a:xfrm>
            <a:prstGeom prst="ellipse">
              <a:avLst/>
            </a:prstGeom>
            <a:ln>
              <a:headEnd/>
              <a:tailEnd/>
            </a:ln>
          </p:spPr>
          <p:style>
            <a:lnRef idx="2">
              <a:schemeClr val="accent5">
                <a:shade val="50000"/>
              </a:schemeClr>
            </a:lnRef>
            <a:fillRef idx="1">
              <a:schemeClr val="accent5"/>
            </a:fillRef>
            <a:effectRef idx="0">
              <a:schemeClr val="accent5"/>
            </a:effectRef>
            <a:fontRef idx="minor">
              <a:schemeClr val="lt1"/>
            </a:fontRef>
          </p:style>
          <p:txBody>
            <a:bodyPr wrap="none" anchor="ctr"/>
            <a:lstStyle/>
            <a:p>
              <a:endParaRPr lang="en-US" b="1" dirty="0"/>
            </a:p>
          </p:txBody>
        </p:sp>
        <p:sp>
          <p:nvSpPr>
            <p:cNvPr id="37903" name="Text Box 4"/>
            <p:cNvSpPr txBox="1">
              <a:spLocks noChangeArrowheads="1"/>
            </p:cNvSpPr>
            <p:nvPr/>
          </p:nvSpPr>
          <p:spPr bwMode="auto">
            <a:xfrm>
              <a:off x="1952" y="3734"/>
              <a:ext cx="1848"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000" b="1" dirty="0"/>
                <a:t>Brand Rejection</a:t>
              </a:r>
            </a:p>
          </p:txBody>
        </p:sp>
      </p:grpSp>
      <p:grpSp>
        <p:nvGrpSpPr>
          <p:cNvPr id="3" name="Group 5"/>
          <p:cNvGrpSpPr>
            <a:grpSpLocks/>
          </p:cNvGrpSpPr>
          <p:nvPr/>
        </p:nvGrpSpPr>
        <p:grpSpPr bwMode="auto">
          <a:xfrm>
            <a:off x="2308225" y="1219200"/>
            <a:ext cx="4508500" cy="4508500"/>
            <a:chOff x="1464" y="816"/>
            <a:chExt cx="2840" cy="2840"/>
          </a:xfrm>
        </p:grpSpPr>
        <p:sp>
          <p:nvSpPr>
            <p:cNvPr id="37900" name="Oval 6"/>
            <p:cNvSpPr>
              <a:spLocks noChangeArrowheads="1"/>
            </p:cNvSpPr>
            <p:nvPr/>
          </p:nvSpPr>
          <p:spPr bwMode="auto">
            <a:xfrm>
              <a:off x="1464" y="816"/>
              <a:ext cx="2840" cy="2840"/>
            </a:xfrm>
            <a:prstGeom prst="ellipse">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wrap="none" anchor="ctr"/>
            <a:lstStyle/>
            <a:p>
              <a:endParaRPr lang="en-US" b="1" dirty="0"/>
            </a:p>
          </p:txBody>
        </p:sp>
        <p:sp>
          <p:nvSpPr>
            <p:cNvPr id="37901" name="Text Box 7"/>
            <p:cNvSpPr txBox="1">
              <a:spLocks noChangeArrowheads="1"/>
            </p:cNvSpPr>
            <p:nvPr/>
          </p:nvSpPr>
          <p:spPr bwMode="auto">
            <a:xfrm>
              <a:off x="1952" y="3216"/>
              <a:ext cx="1848"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lnSpc>
                  <a:spcPct val="80000"/>
                </a:lnSpc>
                <a:spcBef>
                  <a:spcPct val="50000"/>
                </a:spcBef>
              </a:pPr>
              <a:r>
                <a:rPr lang="en-US" sz="2000" b="1" dirty="0"/>
                <a:t>Brand Non-</a:t>
              </a:r>
              <a:br>
                <a:rPr lang="en-US" sz="2000" b="1" dirty="0"/>
              </a:br>
              <a:r>
                <a:rPr lang="en-US" sz="2000" b="1" dirty="0"/>
                <a:t>Recognition</a:t>
              </a:r>
            </a:p>
          </p:txBody>
        </p:sp>
      </p:grpSp>
      <p:grpSp>
        <p:nvGrpSpPr>
          <p:cNvPr id="4" name="Group 8"/>
          <p:cNvGrpSpPr>
            <a:grpSpLocks/>
          </p:cNvGrpSpPr>
          <p:nvPr/>
        </p:nvGrpSpPr>
        <p:grpSpPr bwMode="auto">
          <a:xfrm>
            <a:off x="2819400" y="1371600"/>
            <a:ext cx="3505200" cy="3505200"/>
            <a:chOff x="1776" y="960"/>
            <a:chExt cx="2208" cy="2208"/>
          </a:xfrm>
        </p:grpSpPr>
        <p:sp>
          <p:nvSpPr>
            <p:cNvPr id="37898" name="Oval 9"/>
            <p:cNvSpPr>
              <a:spLocks noChangeArrowheads="1"/>
            </p:cNvSpPr>
            <p:nvPr/>
          </p:nvSpPr>
          <p:spPr bwMode="auto">
            <a:xfrm>
              <a:off x="1776" y="960"/>
              <a:ext cx="2208" cy="2208"/>
            </a:xfrm>
            <a:prstGeom prst="ellipse">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wrap="none" anchor="ctr"/>
            <a:lstStyle/>
            <a:p>
              <a:endParaRPr lang="en-US" b="1" dirty="0"/>
            </a:p>
          </p:txBody>
        </p:sp>
        <p:sp>
          <p:nvSpPr>
            <p:cNvPr id="37899" name="Text Box 10"/>
            <p:cNvSpPr txBox="1">
              <a:spLocks noChangeArrowheads="1"/>
            </p:cNvSpPr>
            <p:nvPr/>
          </p:nvSpPr>
          <p:spPr bwMode="auto">
            <a:xfrm>
              <a:off x="2088" y="2728"/>
              <a:ext cx="1584" cy="366"/>
            </a:xfrm>
            <a:prstGeom prst="rect">
              <a:avLst/>
            </a:prstGeom>
            <a:noFill/>
            <a:ln>
              <a:noFill/>
            </a:ln>
            <a:extLst/>
          </p:spPr>
          <p:style>
            <a:lnRef idx="2">
              <a:schemeClr val="accent6">
                <a:shade val="50000"/>
              </a:schemeClr>
            </a:lnRef>
            <a:fillRef idx="1">
              <a:schemeClr val="accent6"/>
            </a:fillRef>
            <a:effectRef idx="0">
              <a:schemeClr val="accent6"/>
            </a:effectRef>
            <a:fontRef idx="minor">
              <a:schemeClr val="lt1"/>
            </a:fontRef>
          </p:style>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lnSpc>
                  <a:spcPct val="80000"/>
                </a:lnSpc>
                <a:spcBef>
                  <a:spcPct val="50000"/>
                </a:spcBef>
              </a:pPr>
              <a:r>
                <a:rPr lang="en-US" sz="2000" b="1" dirty="0"/>
                <a:t>Brand </a:t>
              </a:r>
              <a:br>
                <a:rPr lang="en-US" sz="2000" b="1" dirty="0"/>
              </a:br>
              <a:r>
                <a:rPr lang="en-US" sz="2000" b="1" dirty="0"/>
                <a:t>Recognition</a:t>
              </a:r>
            </a:p>
          </p:txBody>
        </p:sp>
      </p:grpSp>
      <p:grpSp>
        <p:nvGrpSpPr>
          <p:cNvPr id="5" name="Group 11"/>
          <p:cNvGrpSpPr>
            <a:grpSpLocks/>
          </p:cNvGrpSpPr>
          <p:nvPr/>
        </p:nvGrpSpPr>
        <p:grpSpPr bwMode="auto">
          <a:xfrm>
            <a:off x="3314700" y="1547813"/>
            <a:ext cx="2514600" cy="2490787"/>
            <a:chOff x="2088" y="1104"/>
            <a:chExt cx="1584" cy="1569"/>
          </a:xfrm>
        </p:grpSpPr>
        <p:sp>
          <p:nvSpPr>
            <p:cNvPr id="37896" name="Oval 12"/>
            <p:cNvSpPr>
              <a:spLocks noChangeArrowheads="1"/>
            </p:cNvSpPr>
            <p:nvPr/>
          </p:nvSpPr>
          <p:spPr bwMode="auto">
            <a:xfrm>
              <a:off x="2088" y="1104"/>
              <a:ext cx="1584" cy="1569"/>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endParaRPr lang="en-US" b="1" dirty="0"/>
            </a:p>
          </p:txBody>
        </p:sp>
        <p:sp>
          <p:nvSpPr>
            <p:cNvPr id="37897" name="Text Box 13"/>
            <p:cNvSpPr txBox="1">
              <a:spLocks noChangeArrowheads="1"/>
            </p:cNvSpPr>
            <p:nvPr/>
          </p:nvSpPr>
          <p:spPr bwMode="auto">
            <a:xfrm>
              <a:off x="2088" y="2192"/>
              <a:ext cx="1584" cy="3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lnSpc>
                  <a:spcPct val="80000"/>
                </a:lnSpc>
              </a:pPr>
              <a:r>
                <a:rPr lang="en-US" sz="2000" b="1" dirty="0"/>
                <a:t>Brand </a:t>
              </a:r>
              <a:br>
                <a:rPr lang="en-US" sz="2000" b="1" dirty="0"/>
              </a:br>
              <a:r>
                <a:rPr lang="en-US" sz="2000" b="1" dirty="0"/>
                <a:t>Preference</a:t>
              </a:r>
            </a:p>
          </p:txBody>
        </p:sp>
      </p:grpSp>
      <p:sp>
        <p:nvSpPr>
          <p:cNvPr id="15" name="Oval 15"/>
          <p:cNvSpPr>
            <a:spLocks noChangeArrowheads="1"/>
          </p:cNvSpPr>
          <p:nvPr/>
        </p:nvSpPr>
        <p:spPr bwMode="auto">
          <a:xfrm>
            <a:off x="3810000" y="1752600"/>
            <a:ext cx="1524000" cy="1524000"/>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lIns="0" tIns="0" rIns="0" bIns="0" anchor="ctr"/>
          <a:lstStyle/>
          <a:p>
            <a:r>
              <a:rPr lang="en-US" sz="2000" b="1" dirty="0"/>
              <a:t>Brand </a:t>
            </a:r>
            <a:br>
              <a:rPr lang="en-US" sz="2000" b="1" dirty="0"/>
            </a:br>
            <a:r>
              <a:rPr lang="en-US" sz="2000" b="1" dirty="0"/>
              <a:t>Insistence</a:t>
            </a:r>
          </a:p>
        </p:txBody>
      </p:sp>
    </p:spTree>
    <p:custDataLst>
      <p:tags r:id="rId1"/>
    </p:custDataLst>
    <p:extLst>
      <p:ext uri="{BB962C8B-B14F-4D97-AF65-F5344CB8AC3E}">
        <p14:creationId xmlns:p14="http://schemas.microsoft.com/office/powerpoint/2010/main" val="109638661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box(out)">
                                      <p:cBhvr>
                                        <p:cTn id="17" dur="500"/>
                                        <p:tgtEl>
                                          <p:spTgt spid="4"/>
                                        </p:tgtEl>
                                      </p:cBhvr>
                                    </p:animEffect>
                                  </p:childTnLst>
                                </p:cTn>
                              </p:par>
                            </p:childTnLst>
                          </p:cTn>
                        </p:par>
                      </p:childTnLst>
                    </p:cTn>
                  </p:par>
                  <p:par>
                    <p:cTn id="18" fill="hold" nodeType="clickPar">
                      <p:stCondLst>
                        <p:cond delay="indefinite"/>
                      </p:stCondLst>
                      <p:childTnLst>
                        <p:par>
                          <p:cTn id="19" fill="hold" nodeType="withGroup">
                            <p:stCondLst>
                              <p:cond delay="0"/>
                            </p:stCondLst>
                            <p:childTnLst>
                              <p:par>
                                <p:cTn id="20" presetID="4" presetClass="entr" presetSubtype="32"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box(out)">
                                      <p:cBhvr>
                                        <p:cTn id="22" dur="500"/>
                                        <p:tgtEl>
                                          <p:spTgt spid="5"/>
                                        </p:tgtEl>
                                      </p:cBhvr>
                                    </p:animEffect>
                                  </p:childTnLst>
                                </p:cTn>
                              </p:par>
                            </p:childTnLst>
                          </p:cTn>
                        </p:par>
                      </p:childTnLst>
                    </p:cTn>
                  </p:par>
                  <p:par>
                    <p:cTn id="23" fill="hold" nodeType="clickPar">
                      <p:stCondLst>
                        <p:cond delay="indefinite"/>
                      </p:stCondLst>
                      <p:childTnLst>
                        <p:par>
                          <p:cTn id="24" fill="hold" nodeType="withGroup">
                            <p:stCondLst>
                              <p:cond delay="0"/>
                            </p:stCondLst>
                            <p:childTnLst>
                              <p:par>
                                <p:cTn id="25" presetID="4" presetClass="entr" presetSubtype="32" fill="hold" grpId="0" nodeType="clickEffect">
                                  <p:stCondLst>
                                    <p:cond delay="0"/>
                                  </p:stCondLst>
                                  <p:childTnLst>
                                    <p:set>
                                      <p:cBhvr>
                                        <p:cTn id="26" dur="1" fill="hold">
                                          <p:stCondLst>
                                            <p:cond delay="0"/>
                                          </p:stCondLst>
                                        </p:cTn>
                                        <p:tgtEl>
                                          <p:spTgt spid="15"/>
                                        </p:tgtEl>
                                        <p:attrNameLst>
                                          <p:attrName>style.visibility</p:attrName>
                                        </p:attrNameLst>
                                      </p:cBhvr>
                                      <p:to>
                                        <p:strVal val="visible"/>
                                      </p:to>
                                    </p:set>
                                    <p:animEffect transition="in" filter="box(out)">
                                      <p:cBhvr>
                                        <p:cTn id="2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09600"/>
            <a:ext cx="5715000" cy="1398587"/>
          </a:xfrm>
        </p:spPr>
        <p:txBody>
          <a:bodyPr>
            <a:normAutofit fontScale="90000"/>
          </a:bodyPr>
          <a:lstStyle/>
          <a:p>
            <a:r>
              <a:rPr lang="en-US" dirty="0"/>
              <a:t>Brand Familiarity</a:t>
            </a:r>
            <a:br>
              <a:rPr lang="en-US" dirty="0"/>
            </a:br>
            <a:endParaRPr lang="en-US" dirty="0"/>
          </a:p>
        </p:txBody>
      </p: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76800" y="2048444"/>
            <a:ext cx="4114800" cy="2736341"/>
          </a:xfrm>
          <a:prstGeom prst="rect">
            <a:avLst/>
          </a:prstGeom>
        </p:spPr>
      </p:pic>
      <p:pic>
        <p:nvPicPr>
          <p:cNvPr id="6" name="Picture 5"/>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428445" y="2047006"/>
            <a:ext cx="4114800" cy="2773375"/>
          </a:xfrm>
          <a:prstGeom prst="rect">
            <a:avLst/>
          </a:prstGeom>
        </p:spPr>
      </p:pic>
      <p:sp>
        <p:nvSpPr>
          <p:cNvPr id="7" name="TextBox 6"/>
          <p:cNvSpPr txBox="1"/>
          <p:nvPr/>
        </p:nvSpPr>
        <p:spPr>
          <a:xfrm>
            <a:off x="2743200" y="4859200"/>
            <a:ext cx="7239000" cy="261610"/>
          </a:xfrm>
          <a:prstGeom prst="rect">
            <a:avLst/>
          </a:prstGeom>
          <a:noFill/>
        </p:spPr>
        <p:txBody>
          <a:bodyPr wrap="square" rtlCol="0">
            <a:spAutoFit/>
          </a:bodyPr>
          <a:lstStyle/>
          <a:p>
            <a:r>
              <a:rPr lang="en-US" sz="1100" i="1" dirty="0"/>
              <a:t>(left) ©</a:t>
            </a:r>
            <a:r>
              <a:rPr lang="en-US" sz="1100" i="1" dirty="0" err="1"/>
              <a:t>nycshooter</a:t>
            </a:r>
            <a:r>
              <a:rPr lang="en-US" sz="1100" i="1" dirty="0"/>
              <a:t>/</a:t>
            </a:r>
            <a:r>
              <a:rPr lang="en-US" sz="1100" i="1" dirty="0" err="1"/>
              <a:t>iStock</a:t>
            </a:r>
            <a:r>
              <a:rPr lang="en-US" sz="1100" i="1" dirty="0"/>
              <a:t>/Getty Images RF; (right) ©Jessica </a:t>
            </a:r>
            <a:r>
              <a:rPr lang="en-US" sz="1100" i="1" dirty="0" err="1"/>
              <a:t>Kirsh</a:t>
            </a:r>
            <a:r>
              <a:rPr lang="en-US" sz="1100" i="1" dirty="0"/>
              <a:t>/Shutterstock RF</a:t>
            </a:r>
            <a:endParaRPr lang="en-US" sz="1100" dirty="0"/>
          </a:p>
        </p:txBody>
      </p:sp>
    </p:spTree>
    <p:custDataLst>
      <p:tags r:id="rId1"/>
    </p:custDataLst>
    <p:extLst>
      <p:ext uri="{BB962C8B-B14F-4D97-AF65-F5344CB8AC3E}">
        <p14:creationId xmlns:p14="http://schemas.microsoft.com/office/powerpoint/2010/main" val="1463481192"/>
      </p:ext>
    </p:extLst>
  </p:cSld>
  <p:clrMapOvr>
    <a:masterClrMapping/>
  </p:clrMapOvr>
  <p:transition>
    <p:pull dir="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400" dirty="0"/>
              <a:t>Characteristics of a Good </a:t>
            </a:r>
            <a:br>
              <a:rPr lang="en-US" sz="4400" dirty="0"/>
            </a:br>
            <a:r>
              <a:rPr lang="en-US" sz="4400" dirty="0"/>
              <a:t>Brand Name (Exhibit 8-4)</a:t>
            </a:r>
            <a:endParaRPr lang="en-US" dirty="0"/>
          </a:p>
        </p:txBody>
      </p:sp>
      <p:graphicFrame>
        <p:nvGraphicFramePr>
          <p:cNvPr id="3" name="Table 2"/>
          <p:cNvGraphicFramePr>
            <a:graphicFrameLocks noGrp="1"/>
          </p:cNvGraphicFramePr>
          <p:nvPr>
            <p:extLst>
              <p:ext uri="{D42A27DB-BD31-4B8C-83A1-F6EECF244321}">
                <p14:modId xmlns:p14="http://schemas.microsoft.com/office/powerpoint/2010/main" val="1333869043"/>
              </p:ext>
            </p:extLst>
          </p:nvPr>
        </p:nvGraphicFramePr>
        <p:xfrm>
          <a:off x="457200" y="1905000"/>
          <a:ext cx="7620000" cy="4343400"/>
        </p:xfrm>
        <a:graphic>
          <a:graphicData uri="http://schemas.openxmlformats.org/drawingml/2006/table">
            <a:tbl>
              <a:tblPr firstRow="1" bandRow="1">
                <a:tableStyleId>{69CF1AB2-1976-4502-BF36-3FF5EA218861}</a:tableStyleId>
              </a:tblPr>
              <a:tblGrid>
                <a:gridCol w="3810000">
                  <a:extLst>
                    <a:ext uri="{9D8B030D-6E8A-4147-A177-3AD203B41FA5}">
                      <a16:colId xmlns:a16="http://schemas.microsoft.com/office/drawing/2014/main" val="20000"/>
                    </a:ext>
                  </a:extLst>
                </a:gridCol>
                <a:gridCol w="3810000">
                  <a:extLst>
                    <a:ext uri="{9D8B030D-6E8A-4147-A177-3AD203B41FA5}">
                      <a16:colId xmlns:a16="http://schemas.microsoft.com/office/drawing/2014/main" val="20001"/>
                    </a:ext>
                  </a:extLst>
                </a:gridCol>
              </a:tblGrid>
              <a:tr h="675640">
                <a:tc>
                  <a:txBody>
                    <a:bodyPr/>
                    <a:lstStyle/>
                    <a:p>
                      <a:pPr marL="285750" indent="-285750">
                        <a:buFont typeface="Arial" panose="020B0604020202020204" pitchFamily="34" charset="0"/>
                        <a:buChar char="•"/>
                      </a:pPr>
                      <a:r>
                        <a:rPr kumimoji="0" lang="en-US" sz="1800" b="0" u="none" strike="noStrike" kern="1200" baseline="0" dirty="0"/>
                        <a:t>Short and simple</a:t>
                      </a:r>
                      <a:endParaRPr lang="en-US" b="0" dirty="0"/>
                    </a:p>
                  </a:txBody>
                  <a:tcPr/>
                </a:tc>
                <a:tc>
                  <a:txBody>
                    <a:bodyPr/>
                    <a:lstStyle/>
                    <a:p>
                      <a:pPr marL="285750" indent="-285750">
                        <a:buFont typeface="Arial" panose="020B0604020202020204" pitchFamily="34" charset="0"/>
                        <a:buChar char="•"/>
                      </a:pPr>
                      <a:r>
                        <a:rPr lang="en-US" b="0" dirty="0"/>
                        <a:t>Suggestive of product benefits</a:t>
                      </a:r>
                    </a:p>
                  </a:txBody>
                  <a:tcPr/>
                </a:tc>
                <a:extLst>
                  <a:ext uri="{0D108BD9-81ED-4DB2-BD59-A6C34878D82A}">
                    <a16:rowId xmlns:a16="http://schemas.microsoft.com/office/drawing/2014/main" val="10000"/>
                  </a:ext>
                </a:extLst>
              </a:tr>
              <a:tr h="675640">
                <a:tc>
                  <a:txBody>
                    <a:bodyPr/>
                    <a:lstStyle/>
                    <a:p>
                      <a:pPr marL="285750" indent="-285750">
                        <a:buFont typeface="Arial" panose="020B0604020202020204" pitchFamily="34" charset="0"/>
                        <a:buChar char="•"/>
                      </a:pPr>
                      <a:r>
                        <a:rPr lang="en-US" dirty="0"/>
                        <a:t>Easy to spell and read</a:t>
                      </a:r>
                    </a:p>
                  </a:txBody>
                  <a:tcPr/>
                </a:tc>
                <a:tc>
                  <a:txBody>
                    <a:bodyPr/>
                    <a:lstStyle/>
                    <a:p>
                      <a:pPr marL="285750" indent="-285750">
                        <a:buFont typeface="Arial" panose="020B0604020202020204" pitchFamily="34" charset="0"/>
                        <a:buChar char="•"/>
                      </a:pPr>
                      <a:r>
                        <a:rPr lang="en-US" dirty="0"/>
                        <a:t>Adaptable</a:t>
                      </a:r>
                      <a:r>
                        <a:rPr lang="en-US" baseline="0" dirty="0"/>
                        <a:t> to packaging/labeling needs</a:t>
                      </a:r>
                      <a:endParaRPr lang="en-US" dirty="0"/>
                    </a:p>
                  </a:txBody>
                  <a:tcPr/>
                </a:tc>
                <a:extLst>
                  <a:ext uri="{0D108BD9-81ED-4DB2-BD59-A6C34878D82A}">
                    <a16:rowId xmlns:a16="http://schemas.microsoft.com/office/drawing/2014/main" val="10001"/>
                  </a:ext>
                </a:extLst>
              </a:tr>
              <a:tr h="675640">
                <a:tc>
                  <a:txBody>
                    <a:bodyPr/>
                    <a:lstStyle/>
                    <a:p>
                      <a:pPr marL="285750" indent="-285750">
                        <a:buFont typeface="Arial" panose="020B0604020202020204" pitchFamily="34" charset="0"/>
                        <a:buChar char="•"/>
                      </a:pPr>
                      <a:r>
                        <a:rPr kumimoji="0" lang="en-US" sz="1800" u="none" strike="noStrike" kern="1200" baseline="0" dirty="0"/>
                        <a:t>Easy to recognize and remember</a:t>
                      </a:r>
                      <a:endParaRPr lang="en-US" dirty="0"/>
                    </a:p>
                  </a:txBody>
                  <a:tcPr/>
                </a:tc>
                <a:tc>
                  <a:txBody>
                    <a:bodyPr/>
                    <a:lstStyle/>
                    <a:p>
                      <a:pPr marL="285750" indent="-285750">
                        <a:buFont typeface="Arial" panose="020B0604020202020204" pitchFamily="34" charset="0"/>
                        <a:buChar char="•"/>
                      </a:pPr>
                      <a:r>
                        <a:rPr kumimoji="0" lang="en-US" sz="1800" u="none" strike="noStrike" kern="1200" baseline="0" dirty="0"/>
                        <a:t>No undesirable imagery</a:t>
                      </a:r>
                      <a:endParaRPr lang="en-US" dirty="0"/>
                    </a:p>
                  </a:txBody>
                  <a:tcPr/>
                </a:tc>
                <a:extLst>
                  <a:ext uri="{0D108BD9-81ED-4DB2-BD59-A6C34878D82A}">
                    <a16:rowId xmlns:a16="http://schemas.microsoft.com/office/drawing/2014/main" val="10002"/>
                  </a:ext>
                </a:extLst>
              </a:tr>
              <a:tr h="675640">
                <a:tc>
                  <a:txBody>
                    <a:bodyPr/>
                    <a:lstStyle/>
                    <a:p>
                      <a:pPr marL="285750" indent="-285750">
                        <a:buFont typeface="Arial" panose="020B0604020202020204" pitchFamily="34" charset="0"/>
                        <a:buChar char="•"/>
                      </a:pPr>
                      <a:r>
                        <a:rPr kumimoji="0" lang="en-US" sz="1800" u="none" strike="noStrike" kern="1200" baseline="0" dirty="0"/>
                        <a:t>Easy to pronounce</a:t>
                      </a:r>
                      <a:endParaRPr lang="en-US" dirty="0"/>
                    </a:p>
                  </a:txBody>
                  <a:tcPr/>
                </a:tc>
                <a:tc>
                  <a:txBody>
                    <a:bodyPr/>
                    <a:lstStyle/>
                    <a:p>
                      <a:pPr marL="285750" indent="-285750">
                        <a:buFont typeface="Arial" panose="020B0604020202020204" pitchFamily="34" charset="0"/>
                        <a:buChar char="•"/>
                      </a:pPr>
                      <a:r>
                        <a:rPr kumimoji="0" lang="en-US" sz="1800" u="none" strike="noStrike" kern="1200" baseline="0" dirty="0"/>
                        <a:t>Always timely (does not go out of date)</a:t>
                      </a:r>
                      <a:endParaRPr lang="en-US" dirty="0"/>
                    </a:p>
                  </a:txBody>
                  <a:tcPr/>
                </a:tc>
                <a:extLst>
                  <a:ext uri="{0D108BD9-81ED-4DB2-BD59-A6C34878D82A}">
                    <a16:rowId xmlns:a16="http://schemas.microsoft.com/office/drawing/2014/main" val="10003"/>
                  </a:ext>
                </a:extLst>
              </a:tr>
              <a:tr h="675640">
                <a:tc>
                  <a:txBody>
                    <a:bodyPr/>
                    <a:lstStyle/>
                    <a:p>
                      <a:pPr marL="285750" indent="-285750">
                        <a:buFont typeface="Arial" panose="020B0604020202020204" pitchFamily="34" charset="0"/>
                        <a:buChar char="•"/>
                      </a:pPr>
                      <a:r>
                        <a:rPr kumimoji="0" lang="en-US" sz="1800" u="none" strike="noStrike" kern="1200" baseline="0" dirty="0"/>
                        <a:t>Can be pronounced in only one way</a:t>
                      </a:r>
                      <a:endParaRPr lang="en-US" dirty="0"/>
                    </a:p>
                  </a:txBody>
                  <a:tcPr/>
                </a:tc>
                <a:tc>
                  <a:txBody>
                    <a:bodyPr/>
                    <a:lstStyle/>
                    <a:p>
                      <a:pPr marL="285750" indent="-285750">
                        <a:buFont typeface="Arial" panose="020B0604020202020204" pitchFamily="34" charset="0"/>
                        <a:buChar char="•"/>
                      </a:pPr>
                      <a:r>
                        <a:rPr kumimoji="0" lang="en-US" sz="1800" u="none" strike="noStrike" kern="1200" baseline="0" dirty="0"/>
                        <a:t>Adaptable to any advertising medium</a:t>
                      </a:r>
                      <a:endParaRPr lang="en-US" dirty="0"/>
                    </a:p>
                  </a:txBody>
                  <a:tcPr/>
                </a:tc>
                <a:extLst>
                  <a:ext uri="{0D108BD9-81ED-4DB2-BD59-A6C34878D82A}">
                    <a16:rowId xmlns:a16="http://schemas.microsoft.com/office/drawing/2014/main" val="10004"/>
                  </a:ext>
                </a:extLst>
              </a:tr>
              <a:tr h="965200">
                <a:tc>
                  <a:txBody>
                    <a:bodyPr/>
                    <a:lstStyle/>
                    <a:p>
                      <a:pPr marL="285750" indent="-285750">
                        <a:buFont typeface="Arial" panose="020B0604020202020204" pitchFamily="34" charset="0"/>
                        <a:buChar char="•"/>
                      </a:pPr>
                      <a:r>
                        <a:rPr lang="en-US" dirty="0"/>
                        <a:t>Can be pronounced in all languages (for international markets)</a:t>
                      </a:r>
                    </a:p>
                  </a:txBody>
                  <a:tcPr/>
                </a:tc>
                <a:tc>
                  <a:txBody>
                    <a:bodyPr/>
                    <a:lstStyle/>
                    <a:p>
                      <a:pPr marL="285750" indent="-285750">
                        <a:buFont typeface="Arial" panose="020B0604020202020204" pitchFamily="34" charset="0"/>
                        <a:buChar char="•"/>
                      </a:pPr>
                      <a:r>
                        <a:rPr lang="en-US" dirty="0"/>
                        <a:t>Legally available for use (not in use by</a:t>
                      </a:r>
                      <a:r>
                        <a:rPr lang="en-US" baseline="0" dirty="0"/>
                        <a:t> </a:t>
                      </a:r>
                      <a:r>
                        <a:rPr lang="en-US" dirty="0"/>
                        <a:t>another firm)</a:t>
                      </a:r>
                    </a:p>
                  </a:txBody>
                  <a:tcPr/>
                </a:tc>
                <a:extLst>
                  <a:ext uri="{0D108BD9-81ED-4DB2-BD59-A6C34878D82A}">
                    <a16:rowId xmlns:a16="http://schemas.microsoft.com/office/drawing/2014/main" val="10005"/>
                  </a:ext>
                </a:extLst>
              </a:tr>
            </a:tbl>
          </a:graphicData>
        </a:graphic>
      </p:graphicFrame>
    </p:spTree>
    <p:custDataLst>
      <p:tags r:id="rId1"/>
    </p:custDataLst>
    <p:extLst>
      <p:ext uri="{BB962C8B-B14F-4D97-AF65-F5344CB8AC3E}">
        <p14:creationId xmlns:p14="http://schemas.microsoft.com/office/powerpoint/2010/main" val="211485134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Rectangle 2"/>
          <p:cNvSpPr>
            <a:spLocks noGrp="1" noChangeArrowheads="1"/>
          </p:cNvSpPr>
          <p:nvPr>
            <p:ph type="title"/>
          </p:nvPr>
        </p:nvSpPr>
        <p:spPr/>
        <p:txBody>
          <a:bodyPr/>
          <a:lstStyle/>
          <a:p>
            <a:r>
              <a:rPr lang="en-US" dirty="0"/>
              <a:t>A Good Brand Name?</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671358209"/>
      </p:ext>
    </p:extLst>
  </p:cSld>
  <p:clrMapOvr>
    <a:masterClrMapping/>
  </p:clrMapOvr>
  <p:transition>
    <p:pull dir="ru"/>
  </p:transition>
</p:sld>
</file>

<file path=ppt/slides/slide1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normAutofit fontScale="90000"/>
          </a:bodyPr>
          <a:lstStyle/>
          <a:p>
            <a:r>
              <a:rPr lang="en-US" dirty="0"/>
              <a:t>Protecting Brand Names and Trademarks</a:t>
            </a:r>
          </a:p>
        </p:txBody>
      </p:sp>
      <p:sp>
        <p:nvSpPr>
          <p:cNvPr id="3" name="Line 3"/>
          <p:cNvSpPr>
            <a:spLocks noChangeShapeType="1"/>
          </p:cNvSpPr>
          <p:nvPr/>
        </p:nvSpPr>
        <p:spPr bwMode="auto">
          <a:xfrm>
            <a:off x="3048000" y="3810000"/>
            <a:ext cx="1143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 name="AutoShape 4"/>
          <p:cNvSpPr>
            <a:spLocks noChangeArrowheads="1"/>
          </p:cNvSpPr>
          <p:nvPr/>
        </p:nvSpPr>
        <p:spPr bwMode="auto">
          <a:xfrm>
            <a:off x="4191000" y="3302000"/>
            <a:ext cx="3962400" cy="990600"/>
          </a:xfrm>
          <a:prstGeom prst="roundRect">
            <a:avLst>
              <a:gd name="adj" fmla="val 33495"/>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You Must Protect </a:t>
            </a:r>
            <a:br>
              <a:rPr lang="en-US" altLang="en-US" sz="2300" b="1" dirty="0">
                <a:latin typeface="Arial" pitchFamily="34" charset="0"/>
                <a:cs typeface="Arial" pitchFamily="34" charset="0"/>
              </a:rPr>
            </a:br>
            <a:r>
              <a:rPr lang="en-US" altLang="en-US" sz="2300" b="1" dirty="0">
                <a:latin typeface="Arial" pitchFamily="34" charset="0"/>
                <a:cs typeface="Arial" pitchFamily="34" charset="0"/>
              </a:rPr>
              <a:t>Your Own</a:t>
            </a:r>
          </a:p>
        </p:txBody>
      </p:sp>
      <p:sp>
        <p:nvSpPr>
          <p:cNvPr id="5" name="Line 7"/>
          <p:cNvSpPr>
            <a:spLocks noChangeShapeType="1"/>
          </p:cNvSpPr>
          <p:nvPr/>
        </p:nvSpPr>
        <p:spPr bwMode="auto">
          <a:xfrm flipV="1">
            <a:off x="3048000" y="22098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AutoShape 8"/>
          <p:cNvSpPr>
            <a:spLocks noChangeArrowheads="1"/>
          </p:cNvSpPr>
          <p:nvPr/>
        </p:nvSpPr>
        <p:spPr bwMode="auto">
          <a:xfrm>
            <a:off x="4191000" y="1752600"/>
            <a:ext cx="3962400" cy="990600"/>
          </a:xfrm>
          <a:prstGeom prst="roundRect">
            <a:avLst>
              <a:gd name="adj" fmla="val 33495"/>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300" b="1" dirty="0">
                <a:latin typeface="Arial" pitchFamily="34" charset="0"/>
                <a:cs typeface="Arial" pitchFamily="34" charset="0"/>
              </a:rPr>
              <a:t>Lanham Act</a:t>
            </a:r>
          </a:p>
        </p:txBody>
      </p:sp>
      <p:sp>
        <p:nvSpPr>
          <p:cNvPr id="7" name="Line 11"/>
          <p:cNvSpPr>
            <a:spLocks noChangeShapeType="1"/>
          </p:cNvSpPr>
          <p:nvPr/>
        </p:nvSpPr>
        <p:spPr bwMode="auto">
          <a:xfrm>
            <a:off x="3048000" y="38100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 name="AutoShape 12"/>
          <p:cNvSpPr>
            <a:spLocks noChangeArrowheads="1"/>
          </p:cNvSpPr>
          <p:nvPr/>
        </p:nvSpPr>
        <p:spPr bwMode="auto">
          <a:xfrm>
            <a:off x="4191000" y="4876800"/>
            <a:ext cx="3962400" cy="990600"/>
          </a:xfrm>
          <a:prstGeom prst="roundRect">
            <a:avLst>
              <a:gd name="adj" fmla="val 33495"/>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0" rIns="0" anchor="ctr"/>
          <a:lstStyle/>
          <a:p>
            <a:pPr>
              <a:spcBef>
                <a:spcPct val="50000"/>
              </a:spcBef>
            </a:pPr>
            <a:r>
              <a:rPr lang="en-US" altLang="en-US" sz="2300" b="1" dirty="0">
                <a:latin typeface="Arial" pitchFamily="34" charset="0"/>
                <a:cs typeface="Arial" pitchFamily="34" charset="0"/>
              </a:rPr>
              <a:t>Counterfeiting Is Accepted In Some Cultures</a:t>
            </a:r>
          </a:p>
        </p:txBody>
      </p:sp>
      <p:pic>
        <p:nvPicPr>
          <p:cNvPr id="40969" name="Picture 14"/>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55600" y="2197100"/>
            <a:ext cx="3276600" cy="327660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428445" y="3763089"/>
            <a:ext cx="3175000" cy="246221"/>
          </a:xfrm>
          <a:prstGeom prst="rect">
            <a:avLst/>
          </a:prstGeom>
          <a:noFill/>
        </p:spPr>
        <p:txBody>
          <a:bodyPr wrap="square" rtlCol="0">
            <a:spAutoFit/>
          </a:bodyPr>
          <a:lstStyle/>
          <a:p>
            <a:r>
              <a:rPr lang="de-DE" sz="1000" dirty="0"/>
              <a:t>©</a:t>
            </a:r>
            <a:r>
              <a:rPr lang="en-US" sz="1000" dirty="0" err="1"/>
              <a:t>alexsl</a:t>
            </a:r>
            <a:r>
              <a:rPr lang="en-US" sz="1000" dirty="0"/>
              <a:t>/Getty Images</a:t>
            </a:r>
          </a:p>
        </p:txBody>
      </p:sp>
    </p:spTree>
    <p:custDataLst>
      <p:tags r:id="rId1"/>
    </p:custDataLst>
    <p:extLst>
      <p:ext uri="{BB962C8B-B14F-4D97-AF65-F5344CB8AC3E}">
        <p14:creationId xmlns:p14="http://schemas.microsoft.com/office/powerpoint/2010/main" val="14568027"/>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
                                        </p:tgtEl>
                                        <p:attrNameLst>
                                          <p:attrName>style.color</p:attrName>
                                        </p:attrNameLst>
                                      </p:cBhvr>
                                      <p:by>
                                        <p:hsl h="0" s="-70588" l="0"/>
                                      </p:by>
                                    </p:animClr>
                                    <p:animClr clrSpc="hsl" dir="cw">
                                      <p:cBhvr>
                                        <p:cTn id="16" dur="500" fill="hold"/>
                                        <p:tgtEl>
                                          <p:spTgt spid="6"/>
                                        </p:tgtEl>
                                        <p:attrNameLst>
                                          <p:attrName>fillcolor</p:attrName>
                                        </p:attrNameLst>
                                      </p:cBhvr>
                                      <p:by>
                                        <p:hsl h="0" s="-70588" l="0"/>
                                      </p:by>
                                    </p:animClr>
                                    <p:animClr clrSpc="hsl" dir="cw">
                                      <p:cBhvr>
                                        <p:cTn id="17" dur="500" fill="hold"/>
                                        <p:tgtEl>
                                          <p:spTgt spid="6"/>
                                        </p:tgtEl>
                                        <p:attrNameLst>
                                          <p:attrName>stroke.color</p:attrName>
                                        </p:attrNameLst>
                                      </p:cBhvr>
                                      <p:by>
                                        <p:hsl h="0" s="-70588" l="0"/>
                                      </p:by>
                                    </p:animClr>
                                    <p:set>
                                      <p:cBhvr>
                                        <p:cTn id="18" dur="500" fill="hold"/>
                                        <p:tgtEl>
                                          <p:spTgt spid="6"/>
                                        </p:tgtEl>
                                        <p:attrNameLst>
                                          <p:attrName>fill.type</p:attrName>
                                        </p:attrNameLst>
                                      </p:cBhvr>
                                      <p:to>
                                        <p:strVal val="solid"/>
                                      </p:to>
                                    </p:set>
                                  </p:childTnLst>
                                </p:cTn>
                              </p:par>
                            </p:childTnLst>
                          </p:cTn>
                        </p:par>
                        <p:par>
                          <p:cTn id="19" fill="hold" nodeType="afterGroup">
                            <p:stCondLst>
                              <p:cond delay="5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nodeType="afterGroup">
                            <p:stCondLst>
                              <p:cond delay="1000"/>
                            </p:stCondLst>
                            <p:childTnLst>
                              <p:par>
                                <p:cTn id="24" presetID="22" presetClass="entr" presetSubtype="8" fill="hold" grpId="0" nodeType="after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500"/>
                                        <p:tgtEl>
                                          <p:spTgt spid="4"/>
                                        </p:tgtEl>
                                      </p:cBhvr>
                                    </p:animEffect>
                                  </p:childTnLst>
                                </p:cTn>
                              </p:par>
                            </p:childTnLst>
                          </p:cTn>
                        </p:par>
                      </p:childTnLst>
                    </p:cTn>
                  </p:par>
                  <p:par>
                    <p:cTn id="27" fill="hold" nodeType="clickPar">
                      <p:stCondLst>
                        <p:cond delay="indefinite"/>
                      </p:stCondLst>
                      <p:childTnLst>
                        <p:par>
                          <p:cTn id="28" fill="hold" nodeType="withGroup">
                            <p:stCondLst>
                              <p:cond delay="0"/>
                            </p:stCondLst>
                            <p:childTnLst>
                              <p:par>
                                <p:cTn id="29" presetID="25" presetClass="emph" presetSubtype="0" fill="hold" grpId="1" nodeType="clickEffect">
                                  <p:stCondLst>
                                    <p:cond delay="0"/>
                                  </p:stCondLst>
                                  <p:childTnLst>
                                    <p:animClr clrSpc="hsl" dir="cw">
                                      <p:cBhvr override="childStyle">
                                        <p:cTn id="30" dur="500" fill="hold"/>
                                        <p:tgtEl>
                                          <p:spTgt spid="4"/>
                                        </p:tgtEl>
                                        <p:attrNameLst>
                                          <p:attrName>style.color</p:attrName>
                                        </p:attrNameLst>
                                      </p:cBhvr>
                                      <p:by>
                                        <p:hsl h="0" s="-70588" l="0"/>
                                      </p:by>
                                    </p:animClr>
                                    <p:animClr clrSpc="hsl" dir="cw">
                                      <p:cBhvr>
                                        <p:cTn id="31" dur="500" fill="hold"/>
                                        <p:tgtEl>
                                          <p:spTgt spid="4"/>
                                        </p:tgtEl>
                                        <p:attrNameLst>
                                          <p:attrName>fillcolor</p:attrName>
                                        </p:attrNameLst>
                                      </p:cBhvr>
                                      <p:by>
                                        <p:hsl h="0" s="-70588" l="0"/>
                                      </p:by>
                                    </p:animClr>
                                    <p:animClr clrSpc="hsl" dir="cw">
                                      <p:cBhvr>
                                        <p:cTn id="32" dur="500" fill="hold"/>
                                        <p:tgtEl>
                                          <p:spTgt spid="4"/>
                                        </p:tgtEl>
                                        <p:attrNameLst>
                                          <p:attrName>stroke.color</p:attrName>
                                        </p:attrNameLst>
                                      </p:cBhvr>
                                      <p:by>
                                        <p:hsl h="0" s="-70588" l="0"/>
                                      </p:by>
                                    </p:animClr>
                                    <p:set>
                                      <p:cBhvr>
                                        <p:cTn id="33" dur="500" fill="hold"/>
                                        <p:tgtEl>
                                          <p:spTgt spid="4"/>
                                        </p:tgtEl>
                                        <p:attrNameLst>
                                          <p:attrName>fill.type</p:attrName>
                                        </p:attrNameLst>
                                      </p:cBhvr>
                                      <p:to>
                                        <p:strVal val="solid"/>
                                      </p:to>
                                    </p:set>
                                  </p:childTnLst>
                                </p:cTn>
                              </p:par>
                            </p:childTnLst>
                          </p:cTn>
                        </p:par>
                        <p:par>
                          <p:cTn id="34" fill="hold" nodeType="afterGroup">
                            <p:stCondLst>
                              <p:cond delay="500"/>
                            </p:stCondLst>
                            <p:childTnLst>
                              <p:par>
                                <p:cTn id="35" presetID="22" presetClass="entr" presetSubtype="1"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up)">
                                      <p:cBhvr>
                                        <p:cTn id="37" dur="500"/>
                                        <p:tgtEl>
                                          <p:spTgt spid="7"/>
                                        </p:tgtEl>
                                      </p:cBhvr>
                                    </p:animEffect>
                                  </p:childTnLst>
                                </p:cTn>
                              </p:par>
                            </p:childTnLst>
                          </p:cTn>
                        </p:par>
                        <p:par>
                          <p:cTn id="38" fill="hold" nodeType="afterGroup">
                            <p:stCondLst>
                              <p:cond delay="1000"/>
                            </p:stCondLst>
                            <p:childTnLst>
                              <p:par>
                                <p:cTn id="39" presetID="22" presetClass="entr" presetSubtype="8" fill="hold" grpId="0" nodeType="afterEffect">
                                  <p:stCondLst>
                                    <p:cond delay="0"/>
                                  </p:stCondLst>
                                  <p:childTnLst>
                                    <p:set>
                                      <p:cBhvr>
                                        <p:cTn id="40" dur="1" fill="hold">
                                          <p:stCondLst>
                                            <p:cond delay="0"/>
                                          </p:stCondLst>
                                        </p:cTn>
                                        <p:tgtEl>
                                          <p:spTgt spid="8"/>
                                        </p:tgtEl>
                                        <p:attrNameLst>
                                          <p:attrName>style.visibility</p:attrName>
                                        </p:attrNameLst>
                                      </p:cBhvr>
                                      <p:to>
                                        <p:strVal val="visible"/>
                                      </p:to>
                                    </p:set>
                                    <p:animEffect transition="in" filter="wipe(left)">
                                      <p:cBhvr>
                                        <p:cTn id="41"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5" grpId="0" animBg="1"/>
      <p:bldP spid="6" grpId="0" animBg="1"/>
      <p:bldP spid="6" grpId="1" animBg="1"/>
      <p:bldP spid="7"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76200"/>
            <a:ext cx="8229600" cy="1398587"/>
          </a:xfrm>
        </p:spPr>
        <p:txBody>
          <a:bodyPr/>
          <a:lstStyle/>
          <a:p>
            <a:r>
              <a:rPr lang="en-US" dirty="0"/>
              <a:t>What Kind of Brand to Use?</a:t>
            </a:r>
          </a:p>
        </p:txBody>
      </p:sp>
      <p:sp>
        <p:nvSpPr>
          <p:cNvPr id="3" name="AutoShape 3">
            <a:hlinkHover r:id="" action="ppaction://macro?name=changecolor"/>
          </p:cNvPr>
          <p:cNvSpPr>
            <a:spLocks noChangeArrowheads="1"/>
          </p:cNvSpPr>
          <p:nvPr/>
        </p:nvSpPr>
        <p:spPr bwMode="auto">
          <a:xfrm>
            <a:off x="5943600" y="4495800"/>
            <a:ext cx="2743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Individual Brand</a:t>
            </a:r>
          </a:p>
        </p:txBody>
      </p:sp>
      <p:sp>
        <p:nvSpPr>
          <p:cNvPr id="4" name="Line 4"/>
          <p:cNvSpPr>
            <a:spLocks noChangeShapeType="1"/>
          </p:cNvSpPr>
          <p:nvPr/>
        </p:nvSpPr>
        <p:spPr bwMode="auto">
          <a:xfrm rot="10800000">
            <a:off x="5638800" y="43815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5" name="Line 8"/>
          <p:cNvSpPr>
            <a:spLocks noChangeShapeType="1"/>
          </p:cNvSpPr>
          <p:nvPr/>
        </p:nvSpPr>
        <p:spPr bwMode="auto">
          <a:xfrm rot="6300000">
            <a:off x="5732462" y="2370138"/>
            <a:ext cx="371475" cy="3746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6" name="Line 11"/>
          <p:cNvSpPr>
            <a:spLocks noChangeShapeType="1"/>
          </p:cNvSpPr>
          <p:nvPr/>
        </p:nvSpPr>
        <p:spPr bwMode="auto">
          <a:xfrm>
            <a:off x="2971800" y="25146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7" name="AutoShape 12">
            <a:hlinkHover r:id="" action="ppaction://macro?name=changecolor"/>
          </p:cNvPr>
          <p:cNvSpPr>
            <a:spLocks noChangeArrowheads="1"/>
          </p:cNvSpPr>
          <p:nvPr/>
        </p:nvSpPr>
        <p:spPr bwMode="auto">
          <a:xfrm>
            <a:off x="381000" y="1219200"/>
            <a:ext cx="2743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Family Brand</a:t>
            </a:r>
          </a:p>
        </p:txBody>
      </p:sp>
      <p:sp>
        <p:nvSpPr>
          <p:cNvPr id="41992" name="Oval 13"/>
          <p:cNvSpPr>
            <a:spLocks noChangeArrowheads="1"/>
          </p:cNvSpPr>
          <p:nvPr/>
        </p:nvSpPr>
        <p:spPr bwMode="auto">
          <a:xfrm>
            <a:off x="3094038" y="2133600"/>
            <a:ext cx="2925762" cy="2671763"/>
          </a:xfrm>
          <a:prstGeom prst="ellipse">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wrap="none" anchor="ctr"/>
          <a:lstStyle/>
          <a:p>
            <a:r>
              <a:rPr lang="en-US" sz="3200" b="1" dirty="0">
                <a:latin typeface="Arial" pitchFamily="34" charset="0"/>
                <a:cs typeface="Arial" pitchFamily="34" charset="0"/>
              </a:rPr>
              <a:t>Brand </a:t>
            </a:r>
            <a:br>
              <a:rPr lang="en-US" sz="3200" b="1" dirty="0">
                <a:latin typeface="Arial" pitchFamily="34" charset="0"/>
                <a:cs typeface="Arial" pitchFamily="34" charset="0"/>
              </a:rPr>
            </a:br>
            <a:r>
              <a:rPr lang="en-US" sz="3200" b="1" dirty="0">
                <a:latin typeface="Arial" pitchFamily="34" charset="0"/>
                <a:cs typeface="Arial" pitchFamily="34" charset="0"/>
              </a:rPr>
              <a:t>Choices</a:t>
            </a:r>
          </a:p>
        </p:txBody>
      </p:sp>
      <p:sp>
        <p:nvSpPr>
          <p:cNvPr id="9" name="AutoShape 17">
            <a:hlinkHover r:id="" action="ppaction://macro?name=changecolor"/>
          </p:cNvPr>
          <p:cNvSpPr>
            <a:spLocks noChangeArrowheads="1"/>
          </p:cNvSpPr>
          <p:nvPr/>
        </p:nvSpPr>
        <p:spPr bwMode="auto">
          <a:xfrm>
            <a:off x="444500" y="4495800"/>
            <a:ext cx="2743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Generic “Brand”</a:t>
            </a:r>
          </a:p>
        </p:txBody>
      </p:sp>
      <p:sp>
        <p:nvSpPr>
          <p:cNvPr id="10" name="Line 18"/>
          <p:cNvSpPr>
            <a:spLocks noChangeShapeType="1"/>
          </p:cNvSpPr>
          <p:nvPr/>
        </p:nvSpPr>
        <p:spPr bwMode="auto">
          <a:xfrm rot="7200000">
            <a:off x="3149600" y="4368800"/>
            <a:ext cx="33020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1" name="AutoShape 7">
            <a:hlinkHover r:id="" action="ppaction://macro?name=changecolor"/>
          </p:cNvPr>
          <p:cNvSpPr>
            <a:spLocks noChangeArrowheads="1"/>
          </p:cNvSpPr>
          <p:nvPr/>
        </p:nvSpPr>
        <p:spPr bwMode="auto">
          <a:xfrm>
            <a:off x="5943600" y="1219200"/>
            <a:ext cx="2743200" cy="1295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800" b="1" dirty="0">
                <a:latin typeface="Arial" pitchFamily="34" charset="0"/>
                <a:cs typeface="Arial" pitchFamily="34" charset="0"/>
              </a:rPr>
              <a:t>Licensed Brand</a:t>
            </a:r>
          </a:p>
        </p:txBody>
      </p:sp>
    </p:spTree>
    <p:custDataLst>
      <p:tags r:id="rId1"/>
    </p:custDataLst>
    <p:extLst>
      <p:ext uri="{BB962C8B-B14F-4D97-AF65-F5344CB8AC3E}">
        <p14:creationId xmlns:p14="http://schemas.microsoft.com/office/powerpoint/2010/main" val="10563456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right)">
                                      <p:cBhvr>
                                        <p:cTn id="11" dur="500"/>
                                        <p:tgtEl>
                                          <p:spTgt spid="7"/>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7"/>
                                        </p:tgtEl>
                                        <p:attrNameLst>
                                          <p:attrName>style.color</p:attrName>
                                        </p:attrNameLst>
                                      </p:cBhvr>
                                      <p:by>
                                        <p:hsl h="0" s="-70588" l="0"/>
                                      </p:by>
                                    </p:animClr>
                                    <p:animClr clrSpc="hsl" dir="cw">
                                      <p:cBhvr>
                                        <p:cTn id="16" dur="500" fill="hold"/>
                                        <p:tgtEl>
                                          <p:spTgt spid="7"/>
                                        </p:tgtEl>
                                        <p:attrNameLst>
                                          <p:attrName>fillcolor</p:attrName>
                                        </p:attrNameLst>
                                      </p:cBhvr>
                                      <p:by>
                                        <p:hsl h="0" s="-70588" l="0"/>
                                      </p:by>
                                    </p:animClr>
                                    <p:animClr clrSpc="hsl" dir="cw">
                                      <p:cBhvr>
                                        <p:cTn id="17" dur="500" fill="hold"/>
                                        <p:tgtEl>
                                          <p:spTgt spid="7"/>
                                        </p:tgtEl>
                                        <p:attrNameLst>
                                          <p:attrName>stroke.color</p:attrName>
                                        </p:attrNameLst>
                                      </p:cBhvr>
                                      <p:by>
                                        <p:hsl h="0" s="-70588" l="0"/>
                                      </p:by>
                                    </p:animClr>
                                    <p:set>
                                      <p:cBhvr>
                                        <p:cTn id="18" dur="500" fill="hold"/>
                                        <p:tgtEl>
                                          <p:spTgt spid="7"/>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00"/>
                                        <p:tgtEl>
                                          <p:spTgt spid="5"/>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ipe(left)">
                                      <p:cBhvr>
                                        <p:cTn id="25" dur="500"/>
                                        <p:tgtEl>
                                          <p:spTgt spid="11"/>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11"/>
                                        </p:tgtEl>
                                        <p:attrNameLst>
                                          <p:attrName>style.color</p:attrName>
                                        </p:attrNameLst>
                                      </p:cBhvr>
                                      <p:by>
                                        <p:hsl h="0" s="-70588" l="0"/>
                                      </p:by>
                                    </p:animClr>
                                    <p:animClr clrSpc="hsl" dir="cw">
                                      <p:cBhvr>
                                        <p:cTn id="30" dur="500" fill="hold"/>
                                        <p:tgtEl>
                                          <p:spTgt spid="11"/>
                                        </p:tgtEl>
                                        <p:attrNameLst>
                                          <p:attrName>fillcolor</p:attrName>
                                        </p:attrNameLst>
                                      </p:cBhvr>
                                      <p:by>
                                        <p:hsl h="0" s="-70588" l="0"/>
                                      </p:by>
                                    </p:animClr>
                                    <p:animClr clrSpc="hsl" dir="cw">
                                      <p:cBhvr>
                                        <p:cTn id="31" dur="500" fill="hold"/>
                                        <p:tgtEl>
                                          <p:spTgt spid="11"/>
                                        </p:tgtEl>
                                        <p:attrNameLst>
                                          <p:attrName>stroke.color</p:attrName>
                                        </p:attrNameLst>
                                      </p:cBhvr>
                                      <p:by>
                                        <p:hsl h="0" s="-70588" l="0"/>
                                      </p:by>
                                    </p:animClr>
                                    <p:set>
                                      <p:cBhvr>
                                        <p:cTn id="32" dur="500" fill="hold"/>
                                        <p:tgtEl>
                                          <p:spTgt spid="11"/>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3"/>
                                        </p:tgtEl>
                                        <p:attrNameLst>
                                          <p:attrName>style.color</p:attrName>
                                        </p:attrNameLst>
                                      </p:cBhvr>
                                      <p:by>
                                        <p:hsl h="0" s="-70588" l="0"/>
                                      </p:by>
                                    </p:animClr>
                                    <p:animClr clrSpc="hsl" dir="cw">
                                      <p:cBhvr>
                                        <p:cTn id="44" dur="500" fill="hold"/>
                                        <p:tgtEl>
                                          <p:spTgt spid="3"/>
                                        </p:tgtEl>
                                        <p:attrNameLst>
                                          <p:attrName>fillcolor</p:attrName>
                                        </p:attrNameLst>
                                      </p:cBhvr>
                                      <p:by>
                                        <p:hsl h="0" s="-70588" l="0"/>
                                      </p:by>
                                    </p:animClr>
                                    <p:animClr clrSpc="hsl" dir="cw">
                                      <p:cBhvr>
                                        <p:cTn id="45" dur="500" fill="hold"/>
                                        <p:tgtEl>
                                          <p:spTgt spid="3"/>
                                        </p:tgtEl>
                                        <p:attrNameLst>
                                          <p:attrName>stroke.color</p:attrName>
                                        </p:attrNameLst>
                                      </p:cBhvr>
                                      <p:by>
                                        <p:hsl h="0" s="-70588" l="0"/>
                                      </p:by>
                                    </p:animClr>
                                    <p:set>
                                      <p:cBhvr>
                                        <p:cTn id="46" dur="500" fill="hold"/>
                                        <p:tgtEl>
                                          <p:spTgt spid="3"/>
                                        </p:tgtEl>
                                        <p:attrNameLst>
                                          <p:attrName>fill.type</p:attrName>
                                        </p:attrNameLst>
                                      </p:cBhvr>
                                      <p:to>
                                        <p:strVal val="solid"/>
                                      </p:to>
                                    </p:set>
                                  </p:childTnLst>
                                </p:cTn>
                              </p:par>
                              <p:par>
                                <p:cTn id="47" presetID="22" presetClass="entr" presetSubtype="1" fill="hold" grpId="0" nodeType="withEffect">
                                  <p:stCondLst>
                                    <p:cond delay="0"/>
                                  </p:stCondLst>
                                  <p:childTnLst>
                                    <p:set>
                                      <p:cBhvr>
                                        <p:cTn id="48" dur="1" fill="hold">
                                          <p:stCondLst>
                                            <p:cond delay="0"/>
                                          </p:stCondLst>
                                        </p:cTn>
                                        <p:tgtEl>
                                          <p:spTgt spid="10"/>
                                        </p:tgtEl>
                                        <p:attrNameLst>
                                          <p:attrName>style.visibility</p:attrName>
                                        </p:attrNameLst>
                                      </p:cBhvr>
                                      <p:to>
                                        <p:strVal val="visible"/>
                                      </p:to>
                                    </p:set>
                                    <p:animEffect transition="in" filter="wipe(up)">
                                      <p:cBhvr>
                                        <p:cTn id="49" dur="500"/>
                                        <p:tgtEl>
                                          <p:spTgt spid="10"/>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9"/>
                                        </p:tgtEl>
                                        <p:attrNameLst>
                                          <p:attrName>style.visibility</p:attrName>
                                        </p:attrNameLst>
                                      </p:cBhvr>
                                      <p:to>
                                        <p:strVal val="visible"/>
                                      </p:to>
                                    </p:set>
                                    <p:animEffect transition="in" filter="wipe(right)">
                                      <p:cBhvr>
                                        <p:cTn id="5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5" grpId="0" animBg="1"/>
      <p:bldP spid="6" grpId="0" animBg="1"/>
      <p:bldP spid="7" grpId="0" animBg="1"/>
      <p:bldP spid="7" grpId="1" animBg="1"/>
      <p:bldP spid="9" grpId="0" animBg="1"/>
      <p:bldP spid="10" grpId="0" animBg="1"/>
      <p:bldP spid="11" grpId="0" animBg="1"/>
      <p:bldP spid="11" grpId="1"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5" name="Rectangle 2"/>
          <p:cNvSpPr>
            <a:spLocks noGrp="1" noChangeArrowheads="1"/>
          </p:cNvSpPr>
          <p:nvPr>
            <p:ph type="title"/>
          </p:nvPr>
        </p:nvSpPr>
        <p:spPr/>
        <p:txBody>
          <a:bodyPr/>
          <a:lstStyle/>
          <a:p>
            <a:r>
              <a:rPr lang="en-US" dirty="0"/>
              <a:t>Licensing</a:t>
            </a:r>
          </a:p>
        </p:txBody>
      </p:sp>
      <p:pic>
        <p:nvPicPr>
          <p:cNvPr id="4" name="Picture 3">
            <a:hlinkClick r:id="rId3"/>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24200" y="1754929"/>
            <a:ext cx="4127500" cy="4122841"/>
          </a:xfrm>
          <a:prstGeom prst="rect">
            <a:avLst/>
          </a:prstGeom>
        </p:spPr>
      </p:pic>
      <p:sp>
        <p:nvSpPr>
          <p:cNvPr id="5" name="TextBox 4"/>
          <p:cNvSpPr txBox="1"/>
          <p:nvPr/>
        </p:nvSpPr>
        <p:spPr>
          <a:xfrm>
            <a:off x="838200" y="2209800"/>
            <a:ext cx="1524000" cy="1938992"/>
          </a:xfrm>
          <a:prstGeom prst="rect">
            <a:avLst/>
          </a:prstGeom>
          <a:noFill/>
        </p:spPr>
        <p:txBody>
          <a:bodyPr wrap="square" rtlCol="0">
            <a:spAutoFit/>
          </a:bodyPr>
          <a:lstStyle/>
          <a:p>
            <a:r>
              <a:rPr lang="en-US" sz="2400" dirty="0"/>
              <a:t>Click on play button to view video</a:t>
            </a:r>
          </a:p>
        </p:txBody>
      </p:sp>
    </p:spTree>
    <p:extLst>
      <p:ext uri="{BB962C8B-B14F-4D97-AF65-F5344CB8AC3E}">
        <p14:creationId xmlns:p14="http://schemas.microsoft.com/office/powerpoint/2010/main" val="1085369097"/>
      </p:ext>
    </p:extLst>
  </p:cSld>
  <p:clrMapOvr>
    <a:masterClrMapping/>
  </p:clrMapOvr>
  <p:transition>
    <p:pull dir="ru"/>
  </p:transition>
</p:sld>
</file>

<file path=ppt/slides/slide2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normAutofit fontScale="90000"/>
          </a:bodyPr>
          <a:lstStyle/>
          <a:p>
            <a:r>
              <a:rPr lang="en-US" dirty="0"/>
              <a:t>Who Should Do the Branding?</a:t>
            </a:r>
          </a:p>
        </p:txBody>
      </p:sp>
      <p:grpSp>
        <p:nvGrpSpPr>
          <p:cNvPr id="2" name="Group 2"/>
          <p:cNvGrpSpPr>
            <a:grpSpLocks/>
          </p:cNvGrpSpPr>
          <p:nvPr/>
        </p:nvGrpSpPr>
        <p:grpSpPr bwMode="auto">
          <a:xfrm>
            <a:off x="3175000" y="1905000"/>
            <a:ext cx="3124200" cy="3200400"/>
            <a:chOff x="2000" y="1296"/>
            <a:chExt cx="1968" cy="2016"/>
          </a:xfrm>
        </p:grpSpPr>
        <p:sp>
          <p:nvSpPr>
            <p:cNvPr id="43022" name="AutoShape 3"/>
            <p:cNvSpPr>
              <a:spLocks noChangeArrowheads="1"/>
            </p:cNvSpPr>
            <p:nvPr/>
          </p:nvSpPr>
          <p:spPr bwMode="auto">
            <a:xfrm>
              <a:off x="2000" y="1296"/>
              <a:ext cx="1968" cy="2016"/>
            </a:xfrm>
            <a:prstGeom prst="irregularSeal2">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lIns="0" tIns="0" rIns="0" bIns="0" anchor="ctr"/>
            <a:lstStyle/>
            <a:p>
              <a:r>
                <a:rPr lang="en-US" sz="2800" b="1" dirty="0">
                  <a:latin typeface="Arial" pitchFamily="34" charset="0"/>
                  <a:cs typeface="Arial" pitchFamily="34" charset="0"/>
                </a:rPr>
                <a:t>Battle of the Brands</a:t>
              </a:r>
            </a:p>
          </p:txBody>
        </p:sp>
        <p:sp>
          <p:nvSpPr>
            <p:cNvPr id="43023" name="AutoShape 4"/>
            <p:cNvSpPr>
              <a:spLocks noChangeArrowheads="1"/>
            </p:cNvSpPr>
            <p:nvPr/>
          </p:nvSpPr>
          <p:spPr bwMode="auto">
            <a:xfrm flipH="1">
              <a:off x="3312" y="2112"/>
              <a:ext cx="336" cy="432"/>
            </a:xfrm>
            <a:prstGeom prst="rightArrow">
              <a:avLst>
                <a:gd name="adj1" fmla="val 50000"/>
                <a:gd name="adj2" fmla="val 34819"/>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b="1" dirty="0">
                <a:latin typeface="Arial" pitchFamily="34" charset="0"/>
                <a:cs typeface="Arial" pitchFamily="34" charset="0"/>
              </a:endParaRPr>
            </a:p>
          </p:txBody>
        </p:sp>
        <p:sp>
          <p:nvSpPr>
            <p:cNvPr id="43024" name="AutoShape 5"/>
            <p:cNvSpPr>
              <a:spLocks noChangeArrowheads="1"/>
            </p:cNvSpPr>
            <p:nvPr/>
          </p:nvSpPr>
          <p:spPr bwMode="auto">
            <a:xfrm>
              <a:off x="2160" y="2112"/>
              <a:ext cx="336" cy="432"/>
            </a:xfrm>
            <a:prstGeom prst="rightArrow">
              <a:avLst>
                <a:gd name="adj1" fmla="val 50000"/>
                <a:gd name="adj2" fmla="val 34819"/>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b="1" dirty="0">
                <a:latin typeface="Arial" pitchFamily="34" charset="0"/>
                <a:cs typeface="Arial" pitchFamily="34" charset="0"/>
              </a:endParaRPr>
            </a:p>
          </p:txBody>
        </p:sp>
      </p:grpSp>
      <p:grpSp>
        <p:nvGrpSpPr>
          <p:cNvPr id="3" name="Group 6"/>
          <p:cNvGrpSpPr>
            <a:grpSpLocks/>
          </p:cNvGrpSpPr>
          <p:nvPr/>
        </p:nvGrpSpPr>
        <p:grpSpPr bwMode="auto">
          <a:xfrm>
            <a:off x="304800" y="1447800"/>
            <a:ext cx="3276600" cy="3962400"/>
            <a:chOff x="192" y="720"/>
            <a:chExt cx="2064" cy="3216"/>
          </a:xfrm>
        </p:grpSpPr>
        <p:grpSp>
          <p:nvGrpSpPr>
            <p:cNvPr id="43018" name="Group 7"/>
            <p:cNvGrpSpPr>
              <a:grpSpLocks/>
            </p:cNvGrpSpPr>
            <p:nvPr/>
          </p:nvGrpSpPr>
          <p:grpSpPr bwMode="auto">
            <a:xfrm>
              <a:off x="192" y="720"/>
              <a:ext cx="2064" cy="3216"/>
              <a:chOff x="192" y="816"/>
              <a:chExt cx="2256" cy="3168"/>
            </a:xfrm>
          </p:grpSpPr>
          <p:sp>
            <p:nvSpPr>
              <p:cNvPr id="43020" name="AutoShape 8"/>
              <p:cNvSpPr>
                <a:spLocks noChangeArrowheads="1"/>
              </p:cNvSpPr>
              <p:nvPr/>
            </p:nvSpPr>
            <p:spPr bwMode="auto">
              <a:xfrm>
                <a:off x="192" y="1008"/>
                <a:ext cx="2256" cy="2976"/>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endParaRPr lang="en-US" sz="2600" b="1" dirty="0">
                  <a:latin typeface="Arial" pitchFamily="34" charset="0"/>
                  <a:cs typeface="Arial" pitchFamily="34" charset="0"/>
                </a:endParaRPr>
              </a:p>
            </p:txBody>
          </p:sp>
          <p:sp>
            <p:nvSpPr>
              <p:cNvPr id="43021" name="AutoShape 9"/>
              <p:cNvSpPr>
                <a:spLocks noChangeArrowheads="1"/>
              </p:cNvSpPr>
              <p:nvPr/>
            </p:nvSpPr>
            <p:spPr bwMode="auto">
              <a:xfrm>
                <a:off x="192" y="816"/>
                <a:ext cx="2256" cy="576"/>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457200" indent="-457200"/>
                <a:r>
                  <a:rPr lang="en-US" sz="2400" b="1" dirty="0">
                    <a:latin typeface="Arial" pitchFamily="34" charset="0"/>
                    <a:cs typeface="Arial" pitchFamily="34" charset="0"/>
                  </a:rPr>
                  <a:t>Manufacturer</a:t>
                </a:r>
              </a:p>
              <a:p>
                <a:pPr marL="457200" indent="-457200"/>
                <a:r>
                  <a:rPr lang="en-US" sz="2400" b="1" dirty="0">
                    <a:latin typeface="Arial" pitchFamily="34" charset="0"/>
                    <a:cs typeface="Arial" pitchFamily="34" charset="0"/>
                  </a:rPr>
                  <a:t>Brands</a:t>
                </a:r>
              </a:p>
            </p:txBody>
          </p:sp>
        </p:grpSp>
        <p:sp>
          <p:nvSpPr>
            <p:cNvPr id="43019" name="Text Box 10"/>
            <p:cNvSpPr txBox="1">
              <a:spLocks noChangeArrowheads="1"/>
            </p:cNvSpPr>
            <p:nvPr/>
          </p:nvSpPr>
          <p:spPr bwMode="auto">
            <a:xfrm>
              <a:off x="280" y="1392"/>
              <a:ext cx="1932" cy="14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173038" indent="-173038"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Aft>
                  <a:spcPct val="70000"/>
                </a:spcAft>
                <a:buFontTx/>
                <a:buChar char="•"/>
              </a:pPr>
              <a:r>
                <a:rPr lang="en-US" sz="2400" b="1" dirty="0"/>
                <a:t>Also called national brands</a:t>
              </a:r>
            </a:p>
            <a:p>
              <a:pPr algn="l" eaLnBrk="1" hangingPunct="1">
                <a:spcAft>
                  <a:spcPct val="70000"/>
                </a:spcAft>
                <a:buFontTx/>
                <a:buChar char="•"/>
              </a:pPr>
              <a:r>
                <a:rPr lang="en-US" sz="2400" b="1" dirty="0"/>
                <a:t>Created/owned by producers</a:t>
              </a:r>
            </a:p>
          </p:txBody>
        </p:sp>
      </p:grpSp>
      <p:grpSp>
        <p:nvGrpSpPr>
          <p:cNvPr id="5" name="Group 11"/>
          <p:cNvGrpSpPr>
            <a:grpSpLocks/>
          </p:cNvGrpSpPr>
          <p:nvPr/>
        </p:nvGrpSpPr>
        <p:grpSpPr bwMode="auto">
          <a:xfrm>
            <a:off x="5638800" y="1447800"/>
            <a:ext cx="3276600" cy="3959225"/>
            <a:chOff x="3552" y="720"/>
            <a:chExt cx="2064" cy="3312"/>
          </a:xfrm>
        </p:grpSpPr>
        <p:grpSp>
          <p:nvGrpSpPr>
            <p:cNvPr id="43014" name="Group 12"/>
            <p:cNvGrpSpPr>
              <a:grpSpLocks/>
            </p:cNvGrpSpPr>
            <p:nvPr/>
          </p:nvGrpSpPr>
          <p:grpSpPr bwMode="auto">
            <a:xfrm>
              <a:off x="3552" y="720"/>
              <a:ext cx="2064" cy="3312"/>
              <a:chOff x="3360" y="816"/>
              <a:chExt cx="2256" cy="3312"/>
            </a:xfrm>
          </p:grpSpPr>
          <p:sp>
            <p:nvSpPr>
              <p:cNvPr id="43016" name="AutoShape 13"/>
              <p:cNvSpPr>
                <a:spLocks noChangeArrowheads="1"/>
              </p:cNvSpPr>
              <p:nvPr/>
            </p:nvSpPr>
            <p:spPr bwMode="auto">
              <a:xfrm>
                <a:off x="3360" y="1009"/>
                <a:ext cx="2256" cy="3119"/>
              </a:xfrm>
              <a:prstGeom prst="roundRect">
                <a:avLst>
                  <a:gd name="adj" fmla="val 10634"/>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lIns="274320" rIns="274320" anchor="ctr"/>
              <a:lstStyle/>
              <a:p>
                <a:pPr marL="457200" indent="-457200"/>
                <a:endParaRPr lang="en-US" sz="2600" b="1" dirty="0">
                  <a:latin typeface="Arial" pitchFamily="34" charset="0"/>
                  <a:cs typeface="Arial" pitchFamily="34" charset="0"/>
                </a:endParaRPr>
              </a:p>
            </p:txBody>
          </p:sp>
          <p:sp>
            <p:nvSpPr>
              <p:cNvPr id="43017" name="AutoShape 14"/>
              <p:cNvSpPr>
                <a:spLocks noChangeArrowheads="1"/>
              </p:cNvSpPr>
              <p:nvPr/>
            </p:nvSpPr>
            <p:spPr bwMode="auto">
              <a:xfrm>
                <a:off x="3360" y="816"/>
                <a:ext cx="2256" cy="576"/>
              </a:xfrm>
              <a:prstGeom prst="roundRect">
                <a:avLst>
                  <a:gd name="adj" fmla="val 50000"/>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lIns="274320" rIns="274320" anchor="ctr"/>
              <a:lstStyle/>
              <a:p>
                <a:pPr marL="457200" indent="-457200"/>
                <a:r>
                  <a:rPr lang="en-US" sz="2400" b="1" dirty="0">
                    <a:latin typeface="Arial" pitchFamily="34" charset="0"/>
                    <a:cs typeface="Arial" pitchFamily="34" charset="0"/>
                  </a:rPr>
                  <a:t>Dealer Brands</a:t>
                </a:r>
              </a:p>
            </p:txBody>
          </p:sp>
        </p:grpSp>
        <p:sp>
          <p:nvSpPr>
            <p:cNvPr id="43015" name="Text Box 15"/>
            <p:cNvSpPr txBox="1">
              <a:spLocks noChangeArrowheads="1"/>
            </p:cNvSpPr>
            <p:nvPr/>
          </p:nvSpPr>
          <p:spPr bwMode="auto">
            <a:xfrm>
              <a:off x="3640" y="1344"/>
              <a:ext cx="1888" cy="1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marL="173038" indent="-173038"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algn="l" eaLnBrk="1" hangingPunct="1">
                <a:spcAft>
                  <a:spcPct val="70000"/>
                </a:spcAft>
                <a:buFontTx/>
                <a:buChar char="•"/>
              </a:pPr>
              <a:r>
                <a:rPr lang="en-US" sz="2400" b="1" dirty="0"/>
                <a:t>Also called private brands or private labels</a:t>
              </a:r>
              <a:endParaRPr lang="en-US" sz="2400" b="1" dirty="0">
                <a:solidFill>
                  <a:srgbClr val="FF0000"/>
                </a:solidFill>
              </a:endParaRPr>
            </a:p>
            <a:p>
              <a:pPr algn="l" eaLnBrk="1" hangingPunct="1">
                <a:spcAft>
                  <a:spcPct val="70000"/>
                </a:spcAft>
                <a:buFontTx/>
                <a:buChar char="•"/>
              </a:pPr>
              <a:r>
                <a:rPr lang="en-US" sz="2400" b="1" dirty="0"/>
                <a:t>Created/owned by intermediaries</a:t>
              </a:r>
            </a:p>
          </p:txBody>
        </p:sp>
      </p:grpSp>
    </p:spTree>
    <p:custDataLst>
      <p:tags r:id="rId1"/>
    </p:custDataLst>
    <p:extLst>
      <p:ext uri="{BB962C8B-B14F-4D97-AF65-F5344CB8AC3E}">
        <p14:creationId xmlns:p14="http://schemas.microsoft.com/office/powerpoint/2010/main" val="726548803"/>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up)">
                                      <p:cBhvr>
                                        <p:cTn id="7" dur="500"/>
                                        <p:tgtEl>
                                          <p:spTgt spid="3"/>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2" presetClass="entr" presetSubtype="1"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wipe(up)">
                                      <p:cBhvr>
                                        <p:cTn id="12" dur="500"/>
                                        <p:tgtEl>
                                          <p:spTgt spid="5"/>
                                        </p:tgtEl>
                                      </p:cBhvr>
                                    </p:animEffect>
                                  </p:childTnLst>
                                </p:cTn>
                              </p:par>
                            </p:childTnLst>
                          </p:cTn>
                        </p:par>
                      </p:childTnLst>
                    </p:cTn>
                  </p:par>
                  <p:par>
                    <p:cTn id="13" fill="hold" nodeType="clickPar">
                      <p:stCondLst>
                        <p:cond delay="indefinite"/>
                      </p:stCondLst>
                      <p:childTnLst>
                        <p:par>
                          <p:cTn id="14" fill="hold" nodeType="withGroup">
                            <p:stCondLst>
                              <p:cond delay="0"/>
                            </p:stCondLst>
                            <p:childTnLst>
                              <p:par>
                                <p:cTn id="15" presetID="4" presetClass="entr" presetSubtype="32"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box(out)">
                                      <p:cBhvr>
                                        <p:cTn id="1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p:txBody>
          <a:bodyPr>
            <a:normAutofit fontScale="92500" lnSpcReduction="20000"/>
          </a:bodyPr>
          <a:lstStyle/>
          <a:p>
            <a:pPr marL="65087" indent="0">
              <a:buNone/>
            </a:pPr>
            <a:r>
              <a:rPr lang="en-US" dirty="0"/>
              <a:t>Target’s “Cherokee” brand of men’s clothing is available only at Target stores. The brand provides a low-cost alternative to other men’s fashions available at department stores and via catalogs. The Cherokee brand is a:</a:t>
            </a:r>
          </a:p>
          <a:p>
            <a:endParaRPr lang="en-US" dirty="0"/>
          </a:p>
          <a:p>
            <a:pPr marL="0" indent="0">
              <a:buNone/>
            </a:pPr>
            <a:r>
              <a:rPr lang="en-US" dirty="0"/>
              <a:t>A.	manufacturer brand.</a:t>
            </a:r>
          </a:p>
          <a:p>
            <a:pPr marL="0" indent="0">
              <a:buNone/>
            </a:pPr>
            <a:r>
              <a:rPr lang="en-US" dirty="0"/>
              <a:t>B.	dealer brand.</a:t>
            </a:r>
          </a:p>
          <a:p>
            <a:pPr marL="0" indent="0">
              <a:buNone/>
            </a:pPr>
            <a:r>
              <a:rPr lang="en-US" dirty="0"/>
              <a:t>C.	licensed brand.</a:t>
            </a:r>
          </a:p>
          <a:p>
            <a:pPr marL="0" indent="0">
              <a:buNone/>
            </a:pPr>
            <a:r>
              <a:rPr lang="en-US" dirty="0"/>
              <a:t>D.	national brand.</a:t>
            </a:r>
          </a:p>
          <a:p>
            <a:pPr marL="0" indent="0">
              <a:buNone/>
            </a:pPr>
            <a:r>
              <a:rPr lang="en-US" dirty="0"/>
              <a:t>E.	generic brand.</a:t>
            </a:r>
          </a:p>
          <a:p>
            <a:endParaRPr lang="en-US" dirty="0"/>
          </a:p>
          <a:p>
            <a:endParaRPr lang="en-US" dirty="0"/>
          </a:p>
        </p:txBody>
      </p:sp>
    </p:spTree>
    <p:custDataLst>
      <p:tags r:id="rId1"/>
    </p:custDataLst>
    <p:extLst>
      <p:ext uri="{BB962C8B-B14F-4D97-AF65-F5344CB8AC3E}">
        <p14:creationId xmlns:p14="http://schemas.microsoft.com/office/powerpoint/2010/main" val="1126752513"/>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2" name="AutoShape 12">
            <a:hlinkHover r:id="" action="ppaction://macro?name=changecolor"/>
          </p:cNvPr>
          <p:cNvSpPr>
            <a:spLocks noChangeArrowheads="1"/>
          </p:cNvSpPr>
          <p:nvPr/>
        </p:nvSpPr>
        <p:spPr bwMode="auto">
          <a:xfrm>
            <a:off x="5410200" y="4495800"/>
            <a:ext cx="2743200" cy="168433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Packaging Can Create Value for Buyers and Sellers</a:t>
            </a:r>
          </a:p>
        </p:txBody>
      </p:sp>
      <p:sp>
        <p:nvSpPr>
          <p:cNvPr id="45058" name="Rectangle 2"/>
          <p:cNvSpPr>
            <a:spLocks noGrp="1" noChangeArrowheads="1"/>
          </p:cNvSpPr>
          <p:nvPr>
            <p:ph type="title"/>
          </p:nvPr>
        </p:nvSpPr>
        <p:spPr>
          <a:xfrm>
            <a:off x="457200" y="49213"/>
            <a:ext cx="8229600" cy="1398587"/>
          </a:xfrm>
        </p:spPr>
        <p:txBody>
          <a:bodyPr>
            <a:normAutofit/>
          </a:bodyPr>
          <a:lstStyle/>
          <a:p>
            <a:r>
              <a:rPr lang="en-US" sz="3600" dirty="0"/>
              <a:t>Packaging Promotes, Protects, and Enhances</a:t>
            </a:r>
          </a:p>
        </p:txBody>
      </p:sp>
      <p:sp>
        <p:nvSpPr>
          <p:cNvPr id="6" name="AutoShape 3">
            <a:hlinkHover r:id="" action="ppaction://macro?name=changecolor"/>
          </p:cNvPr>
          <p:cNvSpPr>
            <a:spLocks noChangeArrowheads="1"/>
          </p:cNvSpPr>
          <p:nvPr/>
        </p:nvSpPr>
        <p:spPr bwMode="auto">
          <a:xfrm>
            <a:off x="762000" y="4572000"/>
            <a:ext cx="2743200" cy="1682496"/>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Packaging Can Lower Distribution Costs</a:t>
            </a:r>
          </a:p>
        </p:txBody>
      </p:sp>
      <p:sp>
        <p:nvSpPr>
          <p:cNvPr id="10" name="AutoShape 7">
            <a:hlinkHover r:id="" action="ppaction://macro?name=changecolor"/>
          </p:cNvPr>
          <p:cNvSpPr>
            <a:spLocks noChangeArrowheads="1"/>
          </p:cNvSpPr>
          <p:nvPr/>
        </p:nvSpPr>
        <p:spPr bwMode="auto">
          <a:xfrm>
            <a:off x="5563003" y="1303338"/>
            <a:ext cx="2743200" cy="1682496"/>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Packaging Sends a Message</a:t>
            </a:r>
          </a:p>
        </p:txBody>
      </p:sp>
      <p:sp>
        <p:nvSpPr>
          <p:cNvPr id="11" name="AutoShape 12">
            <a:hlinkHover r:id="" action="ppaction://macro?name=changecolor"/>
          </p:cNvPr>
          <p:cNvSpPr>
            <a:spLocks noChangeArrowheads="1"/>
          </p:cNvSpPr>
          <p:nvPr/>
        </p:nvSpPr>
        <p:spPr bwMode="auto">
          <a:xfrm>
            <a:off x="609600" y="1363662"/>
            <a:ext cx="2743200" cy="1684338"/>
          </a:xfrm>
          <a:prstGeom prst="roundRect">
            <a:avLst>
              <a:gd name="adj" fmla="val 16667"/>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r>
              <a:rPr lang="en-US" sz="2200" b="1" dirty="0">
                <a:latin typeface="Arial" pitchFamily="34" charset="0"/>
                <a:cs typeface="Arial" pitchFamily="34" charset="0"/>
              </a:rPr>
              <a:t>Packaging Can Enhance the Product</a:t>
            </a:r>
          </a:p>
        </p:txBody>
      </p:sp>
      <p:pic>
        <p:nvPicPr>
          <p:cNvPr id="45068" name="Picture 18"/>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756365" y="2593935"/>
            <a:ext cx="3402671" cy="226822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5568754" y="6253058"/>
            <a:ext cx="3124200" cy="553998"/>
          </a:xfrm>
          <a:prstGeom prst="rect">
            <a:avLst/>
          </a:prstGeom>
          <a:noFill/>
        </p:spPr>
        <p:txBody>
          <a:bodyPr wrap="square" rtlCol="0">
            <a:spAutoFit/>
          </a:bodyPr>
          <a:lstStyle/>
          <a:p>
            <a:r>
              <a:rPr lang="de-DE" sz="1000" dirty="0"/>
              <a:t>©</a:t>
            </a:r>
            <a:r>
              <a:rPr lang="en-US" sz="1000" dirty="0"/>
              <a:t>Paul Bradbury/Getty Images</a:t>
            </a:r>
          </a:p>
          <a:p>
            <a:br>
              <a:rPr lang="en-US" sz="1000" dirty="0"/>
            </a:br>
            <a:endParaRPr lang="en-US" sz="1000" dirty="0"/>
          </a:p>
        </p:txBody>
      </p:sp>
    </p:spTree>
    <p:custDataLst>
      <p:tags r:id="rId1"/>
    </p:custDataLst>
    <p:extLst>
      <p:ext uri="{BB962C8B-B14F-4D97-AF65-F5344CB8AC3E}">
        <p14:creationId xmlns:p14="http://schemas.microsoft.com/office/powerpoint/2010/main" val="74039688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afterGroup">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wipe(right)">
                                      <p:cBhvr>
                                        <p:cTn id="7" dur="500"/>
                                        <p:tgtEl>
                                          <p:spTgt spid="11"/>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25" presetClass="emph" presetSubtype="0" fill="hold" grpId="1" nodeType="clickEffect">
                                  <p:stCondLst>
                                    <p:cond delay="0"/>
                                  </p:stCondLst>
                                  <p:childTnLst>
                                    <p:animClr clrSpc="hsl" dir="cw">
                                      <p:cBhvr override="childStyle">
                                        <p:cTn id="11" dur="500" fill="hold"/>
                                        <p:tgtEl>
                                          <p:spTgt spid="11"/>
                                        </p:tgtEl>
                                        <p:attrNameLst>
                                          <p:attrName>style.color</p:attrName>
                                        </p:attrNameLst>
                                      </p:cBhvr>
                                      <p:by>
                                        <p:hsl h="0" s="-70588" l="0"/>
                                      </p:by>
                                    </p:animClr>
                                    <p:animClr clrSpc="hsl" dir="cw">
                                      <p:cBhvr>
                                        <p:cTn id="12" dur="500" fill="hold"/>
                                        <p:tgtEl>
                                          <p:spTgt spid="11"/>
                                        </p:tgtEl>
                                        <p:attrNameLst>
                                          <p:attrName>fillcolor</p:attrName>
                                        </p:attrNameLst>
                                      </p:cBhvr>
                                      <p:by>
                                        <p:hsl h="0" s="-70588" l="0"/>
                                      </p:by>
                                    </p:animClr>
                                    <p:animClr clrSpc="hsl" dir="cw">
                                      <p:cBhvr>
                                        <p:cTn id="13" dur="500" fill="hold"/>
                                        <p:tgtEl>
                                          <p:spTgt spid="11"/>
                                        </p:tgtEl>
                                        <p:attrNameLst>
                                          <p:attrName>stroke.color</p:attrName>
                                        </p:attrNameLst>
                                      </p:cBhvr>
                                      <p:by>
                                        <p:hsl h="0" s="-70588" l="0"/>
                                      </p:by>
                                    </p:animClr>
                                    <p:set>
                                      <p:cBhvr>
                                        <p:cTn id="14" dur="500" fill="hold"/>
                                        <p:tgtEl>
                                          <p:spTgt spid="11"/>
                                        </p:tgtEl>
                                        <p:attrNameLst>
                                          <p:attrName>fill.type</p:attrName>
                                        </p:attrNameLst>
                                      </p:cBhvr>
                                      <p:to>
                                        <p:strVal val="solid"/>
                                      </p:to>
                                    </p:set>
                                  </p:childTnLst>
                                </p:cTn>
                              </p:par>
                            </p:childTnLst>
                          </p:cTn>
                        </p:par>
                        <p:par>
                          <p:cTn id="15" fill="hold" nodeType="afterGroup">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left)">
                                      <p:cBhvr>
                                        <p:cTn id="18" dur="500"/>
                                        <p:tgtEl>
                                          <p:spTgt spid="10"/>
                                        </p:tgtEl>
                                      </p:cBhvr>
                                    </p:animEffect>
                                  </p:childTnLst>
                                </p:cTn>
                              </p:par>
                            </p:childTnLst>
                          </p:cTn>
                        </p:par>
                      </p:childTnLst>
                    </p:cTn>
                  </p:par>
                  <p:par>
                    <p:cTn id="19" fill="hold" nodeType="clickPar">
                      <p:stCondLst>
                        <p:cond delay="indefinite"/>
                      </p:stCondLst>
                      <p:childTnLst>
                        <p:par>
                          <p:cTn id="20" fill="hold" nodeType="withGroup">
                            <p:stCondLst>
                              <p:cond delay="0"/>
                            </p:stCondLst>
                            <p:childTnLst>
                              <p:par>
                                <p:cTn id="21" presetID="25" presetClass="emph" presetSubtype="0" fill="hold" grpId="1" nodeType="clickEffect">
                                  <p:stCondLst>
                                    <p:cond delay="0"/>
                                  </p:stCondLst>
                                  <p:childTnLst>
                                    <p:animClr clrSpc="hsl" dir="cw">
                                      <p:cBhvr override="childStyle">
                                        <p:cTn id="22" dur="500" fill="hold"/>
                                        <p:tgtEl>
                                          <p:spTgt spid="10"/>
                                        </p:tgtEl>
                                        <p:attrNameLst>
                                          <p:attrName>style.color</p:attrName>
                                        </p:attrNameLst>
                                      </p:cBhvr>
                                      <p:by>
                                        <p:hsl h="0" s="-70588" l="0"/>
                                      </p:by>
                                    </p:animClr>
                                    <p:animClr clrSpc="hsl" dir="cw">
                                      <p:cBhvr>
                                        <p:cTn id="23" dur="500" fill="hold"/>
                                        <p:tgtEl>
                                          <p:spTgt spid="10"/>
                                        </p:tgtEl>
                                        <p:attrNameLst>
                                          <p:attrName>fillcolor</p:attrName>
                                        </p:attrNameLst>
                                      </p:cBhvr>
                                      <p:by>
                                        <p:hsl h="0" s="-70588" l="0"/>
                                      </p:by>
                                    </p:animClr>
                                    <p:animClr clrSpc="hsl" dir="cw">
                                      <p:cBhvr>
                                        <p:cTn id="24" dur="500" fill="hold"/>
                                        <p:tgtEl>
                                          <p:spTgt spid="10"/>
                                        </p:tgtEl>
                                        <p:attrNameLst>
                                          <p:attrName>stroke.color</p:attrName>
                                        </p:attrNameLst>
                                      </p:cBhvr>
                                      <p:by>
                                        <p:hsl h="0" s="-70588" l="0"/>
                                      </p:by>
                                    </p:animClr>
                                    <p:set>
                                      <p:cBhvr>
                                        <p:cTn id="25" dur="500" fill="hold"/>
                                        <p:tgtEl>
                                          <p:spTgt spid="10"/>
                                        </p:tgtEl>
                                        <p:attrNameLst>
                                          <p:attrName>fill.type</p:attrName>
                                        </p:attrNameLst>
                                      </p:cBhvr>
                                      <p:to>
                                        <p:strVal val="solid"/>
                                      </p:to>
                                    </p:set>
                                  </p:childTnLst>
                                </p:cTn>
                              </p:par>
                            </p:childTnLst>
                          </p:cTn>
                        </p:par>
                        <p:par>
                          <p:cTn id="26" fill="hold">
                            <p:stCondLst>
                              <p:cond delay="500"/>
                            </p:stCondLst>
                            <p:childTnLst>
                              <p:par>
                                <p:cTn id="27" presetID="22" presetClass="entr" presetSubtype="8" fill="hold" grpId="0" nodeType="after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wipe(left)">
                                      <p:cBhvr>
                                        <p:cTn id="29" dur="500"/>
                                        <p:tgtEl>
                                          <p:spTgt spid="12"/>
                                        </p:tgtEl>
                                      </p:cBhvr>
                                    </p:animEffect>
                                  </p:childTnLst>
                                </p:cTn>
                              </p:par>
                            </p:childTnLst>
                          </p:cTn>
                        </p:par>
                      </p:childTnLst>
                    </p:cTn>
                  </p:par>
                  <p:par>
                    <p:cTn id="30" fill="hold">
                      <p:stCondLst>
                        <p:cond delay="indefinite"/>
                      </p:stCondLst>
                      <p:childTnLst>
                        <p:par>
                          <p:cTn id="31" fill="hold">
                            <p:stCondLst>
                              <p:cond delay="0"/>
                            </p:stCondLst>
                            <p:childTnLst>
                              <p:par>
                                <p:cTn id="32" presetID="25" presetClass="emph" presetSubtype="0" fill="hold" grpId="1" nodeType="clickEffect">
                                  <p:stCondLst>
                                    <p:cond delay="0"/>
                                  </p:stCondLst>
                                  <p:childTnLst>
                                    <p:animClr clrSpc="hsl" dir="cw">
                                      <p:cBhvr override="childStyle">
                                        <p:cTn id="33" dur="500" fill="hold"/>
                                        <p:tgtEl>
                                          <p:spTgt spid="12"/>
                                        </p:tgtEl>
                                        <p:attrNameLst>
                                          <p:attrName>style.color</p:attrName>
                                        </p:attrNameLst>
                                      </p:cBhvr>
                                      <p:by>
                                        <p:hsl h="0" s="-70588" l="0"/>
                                      </p:by>
                                    </p:animClr>
                                    <p:animClr clrSpc="hsl" dir="cw">
                                      <p:cBhvr>
                                        <p:cTn id="34" dur="500" fill="hold"/>
                                        <p:tgtEl>
                                          <p:spTgt spid="12"/>
                                        </p:tgtEl>
                                        <p:attrNameLst>
                                          <p:attrName>fillcolor</p:attrName>
                                        </p:attrNameLst>
                                      </p:cBhvr>
                                      <p:by>
                                        <p:hsl h="0" s="-70588" l="0"/>
                                      </p:by>
                                    </p:animClr>
                                    <p:animClr clrSpc="hsl" dir="cw">
                                      <p:cBhvr>
                                        <p:cTn id="35" dur="500" fill="hold"/>
                                        <p:tgtEl>
                                          <p:spTgt spid="12"/>
                                        </p:tgtEl>
                                        <p:attrNameLst>
                                          <p:attrName>stroke.color</p:attrName>
                                        </p:attrNameLst>
                                      </p:cBhvr>
                                      <p:by>
                                        <p:hsl h="0" s="-70588" l="0"/>
                                      </p:by>
                                    </p:animClr>
                                    <p:set>
                                      <p:cBhvr>
                                        <p:cTn id="36" dur="500" fill="hold"/>
                                        <p:tgtEl>
                                          <p:spTgt spid="12"/>
                                        </p:tgtEl>
                                        <p:attrNameLst>
                                          <p:attrName>fill.type</p:attrName>
                                        </p:attrNameLst>
                                      </p:cBhvr>
                                      <p:to>
                                        <p:strVal val="solid"/>
                                      </p:to>
                                    </p:set>
                                  </p:childTnLst>
                                </p:cTn>
                              </p:par>
                            </p:childTnLst>
                          </p:cTn>
                        </p:par>
                        <p:par>
                          <p:cTn id="37" fill="hold" nodeType="afterGroup">
                            <p:stCondLst>
                              <p:cond delay="500"/>
                            </p:stCondLst>
                            <p:childTnLst>
                              <p:par>
                                <p:cTn id="38" presetID="22" presetClass="entr" presetSubtype="2"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animEffect transition="in" filter="wipe(right)">
                                      <p:cBhvr>
                                        <p:cTn id="4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6" grpId="0" animBg="1"/>
      <p:bldP spid="10" grpId="0" animBg="1"/>
      <p:bldP spid="10" grpId="1" animBg="1"/>
      <p:bldP spid="11" grpId="0" animBg="1"/>
      <p:bldP spid="11"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a:xfrm>
            <a:off x="381000" y="1219200"/>
            <a:ext cx="8305800" cy="5235608"/>
          </a:xfrm>
        </p:spPr>
        <p:txBody>
          <a:bodyPr>
            <a:normAutofit fontScale="85000" lnSpcReduction="10000"/>
          </a:bodyPr>
          <a:lstStyle/>
          <a:p>
            <a:pPr marL="65087" indent="0">
              <a:buNone/>
            </a:pPr>
            <a:r>
              <a:rPr lang="en-US" dirty="0"/>
              <a:t>Heinz has a new ketchup bottle that has the cap on the bottom instead of the top. The bottle uses gravity to help the consumer get every last drop of ketchup out of the bottle. The cap is also designed to pour cleanly, so that dried ketchup does not accumulate around the opening. This new bottle demonstrates how packaging can: </a:t>
            </a:r>
          </a:p>
          <a:p>
            <a:endParaRPr lang="en-US" dirty="0"/>
          </a:p>
          <a:p>
            <a:pPr marL="0" indent="0">
              <a:buNone/>
            </a:pPr>
            <a:r>
              <a:rPr lang="en-US" dirty="0"/>
              <a:t>A.	promote product.</a:t>
            </a:r>
          </a:p>
          <a:p>
            <a:pPr marL="0" indent="0">
              <a:buNone/>
            </a:pPr>
            <a:r>
              <a:rPr lang="en-US" dirty="0"/>
              <a:t>B.	protect the product.</a:t>
            </a:r>
          </a:p>
          <a:p>
            <a:pPr marL="0" indent="0">
              <a:buNone/>
            </a:pPr>
            <a:r>
              <a:rPr lang="en-US" dirty="0"/>
              <a:t>C.	lower distribution costs.</a:t>
            </a:r>
          </a:p>
          <a:p>
            <a:pPr marL="0" indent="0">
              <a:buNone/>
            </a:pPr>
            <a:r>
              <a:rPr lang="en-US" dirty="0"/>
              <a:t>D.	incorporate UP codes.</a:t>
            </a:r>
          </a:p>
          <a:p>
            <a:pPr marL="0" indent="0">
              <a:buNone/>
            </a:pPr>
            <a:r>
              <a:rPr lang="en-US" dirty="0"/>
              <a:t>E.	enhance product usage.</a:t>
            </a:r>
          </a:p>
          <a:p>
            <a:endParaRPr lang="en-US" dirty="0"/>
          </a:p>
          <a:p>
            <a:endParaRPr lang="en-US" dirty="0"/>
          </a:p>
        </p:txBody>
      </p:sp>
    </p:spTree>
    <p:custDataLst>
      <p:tags r:id="rId1"/>
    </p:custDataLst>
    <p:extLst>
      <p:ext uri="{BB962C8B-B14F-4D97-AF65-F5344CB8AC3E}">
        <p14:creationId xmlns:p14="http://schemas.microsoft.com/office/powerpoint/2010/main" val="1573091918"/>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a:xfrm>
            <a:off x="457200" y="0"/>
            <a:ext cx="8686800" cy="1398587"/>
          </a:xfrm>
        </p:spPr>
        <p:txBody>
          <a:bodyPr>
            <a:normAutofit/>
          </a:bodyPr>
          <a:lstStyle/>
          <a:p>
            <a:r>
              <a:rPr lang="en-US" sz="3600" dirty="0"/>
              <a:t>What Is Socially Responsible Packaging?</a:t>
            </a:r>
          </a:p>
        </p:txBody>
      </p:sp>
      <p:sp>
        <p:nvSpPr>
          <p:cNvPr id="3" name="AutoShape 25">
            <a:hlinkHover r:id="" action="ppaction://macro?name=changecolor"/>
          </p:cNvPr>
          <p:cNvSpPr>
            <a:spLocks noChangeArrowheads="1"/>
          </p:cNvSpPr>
          <p:nvPr/>
        </p:nvSpPr>
        <p:spPr bwMode="auto">
          <a:xfrm>
            <a:off x="228600" y="2822575"/>
            <a:ext cx="2514600" cy="1676400"/>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Packaging </a:t>
            </a:r>
          </a:p>
          <a:p>
            <a:r>
              <a:rPr lang="en-US" sz="2400" b="1" dirty="0">
                <a:latin typeface="Arial" pitchFamily="34" charset="0"/>
                <a:cs typeface="Arial" pitchFamily="34" charset="0"/>
              </a:rPr>
              <a:t>Can Hurt Environment</a:t>
            </a:r>
          </a:p>
        </p:txBody>
      </p:sp>
      <p:sp>
        <p:nvSpPr>
          <p:cNvPr id="4" name="Line 26"/>
          <p:cNvSpPr>
            <a:spLocks noChangeShapeType="1"/>
          </p:cNvSpPr>
          <p:nvPr/>
        </p:nvSpPr>
        <p:spPr bwMode="auto">
          <a:xfrm rot="10800000">
            <a:off x="2743200" y="3733800"/>
            <a:ext cx="6858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5" name="AutoShape 30">
            <a:hlinkHover r:id="" action="ppaction://macro?name=changecolor"/>
          </p:cNvPr>
          <p:cNvSpPr>
            <a:spLocks noChangeArrowheads="1"/>
          </p:cNvSpPr>
          <p:nvPr/>
        </p:nvSpPr>
        <p:spPr bwMode="auto">
          <a:xfrm>
            <a:off x="3124200" y="1143000"/>
            <a:ext cx="2743200" cy="1684338"/>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Federal Fair Packaging and Labeling Act</a:t>
            </a:r>
          </a:p>
        </p:txBody>
      </p:sp>
      <p:sp>
        <p:nvSpPr>
          <p:cNvPr id="6" name="AutoShape 31">
            <a:hlinkHover r:id="" action="ppaction://macro?name=changecolor"/>
          </p:cNvPr>
          <p:cNvSpPr>
            <a:spLocks noChangeArrowheads="1"/>
          </p:cNvSpPr>
          <p:nvPr/>
        </p:nvSpPr>
        <p:spPr bwMode="auto">
          <a:xfrm>
            <a:off x="6324600" y="2819400"/>
            <a:ext cx="2514600" cy="1674813"/>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Ethical Decisions Remain </a:t>
            </a:r>
          </a:p>
        </p:txBody>
      </p:sp>
      <p:sp>
        <p:nvSpPr>
          <p:cNvPr id="7" name="Line 32"/>
          <p:cNvSpPr>
            <a:spLocks noChangeShapeType="1"/>
          </p:cNvSpPr>
          <p:nvPr/>
        </p:nvSpPr>
        <p:spPr bwMode="auto">
          <a:xfrm rot="7200000">
            <a:off x="5549106" y="3817144"/>
            <a:ext cx="788988" cy="42545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47112" name="Oval 34"/>
          <p:cNvSpPr>
            <a:spLocks noChangeArrowheads="1"/>
          </p:cNvSpPr>
          <p:nvPr/>
        </p:nvSpPr>
        <p:spPr bwMode="auto">
          <a:xfrm>
            <a:off x="3084513" y="3581400"/>
            <a:ext cx="3011487" cy="2667000"/>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endParaRPr lang="en-US" b="1" dirty="0">
              <a:latin typeface="Arial" pitchFamily="34" charset="0"/>
              <a:cs typeface="Arial" pitchFamily="34" charset="0"/>
            </a:endParaRPr>
          </a:p>
        </p:txBody>
      </p:sp>
      <p:sp>
        <p:nvSpPr>
          <p:cNvPr id="47113" name="Text Box 35"/>
          <p:cNvSpPr txBox="1">
            <a:spLocks noChangeArrowheads="1"/>
          </p:cNvSpPr>
          <p:nvPr/>
        </p:nvSpPr>
        <p:spPr bwMode="auto">
          <a:xfrm>
            <a:off x="3276600" y="4143375"/>
            <a:ext cx="2590800" cy="1800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lgn="ctr">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800" b="1" dirty="0"/>
              <a:t>Socially Responsible Packaging Issues</a:t>
            </a:r>
          </a:p>
        </p:txBody>
      </p:sp>
      <p:sp>
        <p:nvSpPr>
          <p:cNvPr id="10" name="Line 5"/>
          <p:cNvSpPr>
            <a:spLocks noChangeShapeType="1"/>
          </p:cNvSpPr>
          <p:nvPr/>
        </p:nvSpPr>
        <p:spPr bwMode="auto">
          <a:xfrm flipH="1" flipV="1">
            <a:off x="4495800" y="2819400"/>
            <a:ext cx="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Tree>
    <p:custDataLst>
      <p:tags r:id="rId1"/>
    </p:custDataLst>
    <p:extLst>
      <p:ext uri="{BB962C8B-B14F-4D97-AF65-F5344CB8AC3E}">
        <p14:creationId xmlns:p14="http://schemas.microsoft.com/office/powerpoint/2010/main" val="944057525"/>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2"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right)">
                                      <p:cBhvr>
                                        <p:cTn id="7" dur="500"/>
                                        <p:tgtEl>
                                          <p:spTgt spid="4"/>
                                        </p:tgtEl>
                                      </p:cBhvr>
                                    </p:animEffect>
                                  </p:childTnLst>
                                </p:cTn>
                              </p:par>
                            </p:childTnLst>
                          </p:cTn>
                        </p:par>
                        <p:par>
                          <p:cTn id="8" fill="hold" nodeType="afterGroup">
                            <p:stCondLst>
                              <p:cond delay="500"/>
                            </p:stCondLst>
                            <p:childTnLst>
                              <p:par>
                                <p:cTn id="9" presetID="22" presetClass="entr" presetSubtype="2"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right)">
                                      <p:cBhvr>
                                        <p:cTn id="11" dur="500"/>
                                        <p:tgtEl>
                                          <p:spTgt spid="3"/>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3"/>
                                        </p:tgtEl>
                                        <p:attrNameLst>
                                          <p:attrName>style.color</p:attrName>
                                        </p:attrNameLst>
                                      </p:cBhvr>
                                      <p:by>
                                        <p:hsl h="0" s="-70588" l="0"/>
                                      </p:by>
                                    </p:animClr>
                                    <p:animClr clrSpc="hsl" dir="cw">
                                      <p:cBhvr>
                                        <p:cTn id="16" dur="500" fill="hold"/>
                                        <p:tgtEl>
                                          <p:spTgt spid="3"/>
                                        </p:tgtEl>
                                        <p:attrNameLst>
                                          <p:attrName>fillcolor</p:attrName>
                                        </p:attrNameLst>
                                      </p:cBhvr>
                                      <p:by>
                                        <p:hsl h="0" s="-70588" l="0"/>
                                      </p:by>
                                    </p:animClr>
                                    <p:animClr clrSpc="hsl" dir="cw">
                                      <p:cBhvr>
                                        <p:cTn id="17" dur="500" fill="hold"/>
                                        <p:tgtEl>
                                          <p:spTgt spid="3"/>
                                        </p:tgtEl>
                                        <p:attrNameLst>
                                          <p:attrName>stroke.color</p:attrName>
                                        </p:attrNameLst>
                                      </p:cBhvr>
                                      <p:by>
                                        <p:hsl h="0" s="-70588" l="0"/>
                                      </p:by>
                                    </p:animClr>
                                    <p:set>
                                      <p:cBhvr>
                                        <p:cTn id="18" dur="500" fill="hold"/>
                                        <p:tgtEl>
                                          <p:spTgt spid="3"/>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wipe(down)">
                                      <p:cBhvr>
                                        <p:cTn id="21" dur="500"/>
                                        <p:tgtEl>
                                          <p:spTgt spid="10"/>
                                        </p:tgtEl>
                                      </p:cBhvr>
                                    </p:animEffect>
                                  </p:childTnLst>
                                </p:cTn>
                              </p:par>
                            </p:childTnLst>
                          </p:cTn>
                        </p:par>
                        <p:par>
                          <p:cTn id="22" fill="hold" nodeType="afterGroup">
                            <p:stCondLst>
                              <p:cond delay="500"/>
                            </p:stCondLst>
                            <p:childTnLst>
                              <p:par>
                                <p:cTn id="23" presetID="22" presetClass="entr" presetSubtype="4" fill="hold" nodeType="after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down)">
                                      <p:cBhvr>
                                        <p:cTn id="25" dur="500"/>
                                        <p:tgtEl>
                                          <p:spTgt spid="5"/>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0" nodeType="clickEffect">
                                  <p:stCondLst>
                                    <p:cond delay="0"/>
                                  </p:stCondLst>
                                  <p:childTnLst>
                                    <p:animClr clrSpc="hsl" dir="cw">
                                      <p:cBhvr override="childStyle">
                                        <p:cTn id="29" dur="500" fill="hold"/>
                                        <p:tgtEl>
                                          <p:spTgt spid="5"/>
                                        </p:tgtEl>
                                        <p:attrNameLst>
                                          <p:attrName>style.color</p:attrName>
                                        </p:attrNameLst>
                                      </p:cBhvr>
                                      <p:by>
                                        <p:hsl h="0" s="-70588" l="0"/>
                                      </p:by>
                                    </p:animClr>
                                    <p:animClr clrSpc="hsl" dir="cw">
                                      <p:cBhvr>
                                        <p:cTn id="30" dur="500" fill="hold"/>
                                        <p:tgtEl>
                                          <p:spTgt spid="5"/>
                                        </p:tgtEl>
                                        <p:attrNameLst>
                                          <p:attrName>fillcolor</p:attrName>
                                        </p:attrNameLst>
                                      </p:cBhvr>
                                      <p:by>
                                        <p:hsl h="0" s="-70588" l="0"/>
                                      </p:by>
                                    </p:animClr>
                                    <p:animClr clrSpc="hsl" dir="cw">
                                      <p:cBhvr>
                                        <p:cTn id="31" dur="500" fill="hold"/>
                                        <p:tgtEl>
                                          <p:spTgt spid="5"/>
                                        </p:tgtEl>
                                        <p:attrNameLst>
                                          <p:attrName>stroke.color</p:attrName>
                                        </p:attrNameLst>
                                      </p:cBhvr>
                                      <p:by>
                                        <p:hsl h="0" s="-70588" l="0"/>
                                      </p:by>
                                    </p:animClr>
                                    <p:set>
                                      <p:cBhvr>
                                        <p:cTn id="32" dur="500" fill="hold"/>
                                        <p:tgtEl>
                                          <p:spTgt spid="5"/>
                                        </p:tgtEl>
                                        <p:attrNameLst>
                                          <p:attrName>fill.type</p:attrName>
                                        </p:attrNameLst>
                                      </p:cBhvr>
                                      <p:to>
                                        <p:strVal val="solid"/>
                                      </p:to>
                                    </p:set>
                                  </p:childTnLst>
                                </p:cTn>
                              </p:par>
                              <p:par>
                                <p:cTn id="33" presetID="22" presetClass="entr" presetSubtype="8"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left)">
                                      <p:cBhvr>
                                        <p:cTn id="35" dur="500"/>
                                        <p:tgtEl>
                                          <p:spTgt spid="7"/>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6"/>
                                        </p:tgtEl>
                                        <p:attrNameLst>
                                          <p:attrName>style.visibility</p:attrName>
                                        </p:attrNameLst>
                                      </p:cBhvr>
                                      <p:to>
                                        <p:strVal val="visible"/>
                                      </p:to>
                                    </p:set>
                                    <p:animEffect transition="in" filter="wipe(left)">
                                      <p:cBhvr>
                                        <p:cTn id="39"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5" grpId="0" animBg="1"/>
      <p:bldP spid="6" grpId="0" animBg="1"/>
      <p:bldP spid="7" grpId="0" animBg="1"/>
      <p:bldP spid="10" grpId="0" animBg="1"/>
    </p:bldLst>
  </p:timing>
</p:sld>
</file>

<file path=ppt/slides/slide2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a:xfrm>
            <a:off x="457200" y="0"/>
            <a:ext cx="8229600" cy="1398587"/>
          </a:xfrm>
        </p:spPr>
        <p:txBody>
          <a:bodyPr>
            <a:normAutofit fontScale="90000"/>
          </a:bodyPr>
          <a:lstStyle/>
          <a:p>
            <a:r>
              <a:rPr lang="en-US" dirty="0"/>
              <a:t>Warranty Policies Are a Part of Strategy Planning</a:t>
            </a:r>
          </a:p>
        </p:txBody>
      </p:sp>
      <p:sp>
        <p:nvSpPr>
          <p:cNvPr id="3" name="AutoShape 3"/>
          <p:cNvSpPr>
            <a:spLocks noChangeArrowheads="1"/>
          </p:cNvSpPr>
          <p:nvPr/>
        </p:nvSpPr>
        <p:spPr bwMode="auto">
          <a:xfrm>
            <a:off x="6248400" y="4270375"/>
            <a:ext cx="2376488"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latin typeface="Arial" pitchFamily="34" charset="0"/>
                <a:cs typeface="Arial" pitchFamily="34" charset="0"/>
              </a:rPr>
              <a:t>May Improve Marketing Mix</a:t>
            </a:r>
          </a:p>
        </p:txBody>
      </p:sp>
      <p:sp>
        <p:nvSpPr>
          <p:cNvPr id="4" name="Line 4"/>
          <p:cNvSpPr>
            <a:spLocks noChangeShapeType="1"/>
          </p:cNvSpPr>
          <p:nvPr/>
        </p:nvSpPr>
        <p:spPr bwMode="auto">
          <a:xfrm flipH="1" flipV="1">
            <a:off x="5715000" y="4648200"/>
            <a:ext cx="533400" cy="1524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5" name="AutoShape 6">
            <a:hlinkHover r:id="" action="ppaction://macro?name=changecolor"/>
          </p:cNvPr>
          <p:cNvSpPr>
            <a:spLocks noChangeArrowheads="1"/>
          </p:cNvSpPr>
          <p:nvPr/>
        </p:nvSpPr>
        <p:spPr bwMode="auto">
          <a:xfrm>
            <a:off x="914400" y="1447800"/>
            <a:ext cx="2376488"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latin typeface="Arial" pitchFamily="34" charset="0"/>
                <a:cs typeface="Arial" pitchFamily="34" charset="0"/>
              </a:rPr>
              <a:t>Promises in Writing</a:t>
            </a:r>
          </a:p>
        </p:txBody>
      </p:sp>
      <p:sp>
        <p:nvSpPr>
          <p:cNvPr id="6" name="Line 7"/>
          <p:cNvSpPr>
            <a:spLocks noChangeShapeType="1"/>
          </p:cNvSpPr>
          <p:nvPr/>
        </p:nvSpPr>
        <p:spPr bwMode="auto">
          <a:xfrm>
            <a:off x="1981200" y="2743200"/>
            <a:ext cx="14351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7" name="AutoShape 15"/>
          <p:cNvSpPr>
            <a:spLocks noChangeArrowheads="1"/>
          </p:cNvSpPr>
          <p:nvPr/>
        </p:nvSpPr>
        <p:spPr bwMode="auto">
          <a:xfrm>
            <a:off x="5853113" y="1447800"/>
            <a:ext cx="2376487"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latin typeface="Arial" pitchFamily="34" charset="0"/>
                <a:cs typeface="Arial" pitchFamily="34" charset="0"/>
              </a:rPr>
              <a:t>Magnuson-Moss Act</a:t>
            </a:r>
          </a:p>
        </p:txBody>
      </p:sp>
      <p:sp>
        <p:nvSpPr>
          <p:cNvPr id="8" name="Line 16"/>
          <p:cNvSpPr>
            <a:spLocks noChangeShapeType="1"/>
          </p:cNvSpPr>
          <p:nvPr/>
        </p:nvSpPr>
        <p:spPr bwMode="auto">
          <a:xfrm flipH="1">
            <a:off x="5791200" y="2743200"/>
            <a:ext cx="1371600" cy="4460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9" name="Line 19"/>
          <p:cNvSpPr>
            <a:spLocks noChangeShapeType="1"/>
          </p:cNvSpPr>
          <p:nvPr/>
        </p:nvSpPr>
        <p:spPr bwMode="auto">
          <a:xfrm flipV="1">
            <a:off x="2882900" y="4713288"/>
            <a:ext cx="622300" cy="16351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pic>
        <p:nvPicPr>
          <p:cNvPr id="49164" name="Picture 22"/>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2781302" y="2666045"/>
            <a:ext cx="3457572" cy="230768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13" name="AutoShape 9"/>
          <p:cNvSpPr>
            <a:spLocks noChangeArrowheads="1"/>
          </p:cNvSpPr>
          <p:nvPr/>
        </p:nvSpPr>
        <p:spPr bwMode="auto">
          <a:xfrm>
            <a:off x="520700" y="4267200"/>
            <a:ext cx="2376488" cy="1295400"/>
          </a:xfrm>
          <a:prstGeom prst="roundRect">
            <a:avLst>
              <a:gd name="adj" fmla="val 16667"/>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r>
              <a:rPr lang="en-US" sz="2400" b="1" dirty="0">
                <a:latin typeface="Arial" pitchFamily="34" charset="0"/>
                <a:cs typeface="Arial" pitchFamily="34" charset="0"/>
              </a:rPr>
              <a:t>Service Guarantees</a:t>
            </a:r>
          </a:p>
        </p:txBody>
      </p:sp>
      <p:sp>
        <p:nvSpPr>
          <p:cNvPr id="2" name="TextBox 1"/>
          <p:cNvSpPr txBox="1"/>
          <p:nvPr/>
        </p:nvSpPr>
        <p:spPr>
          <a:xfrm>
            <a:off x="4800600" y="6182591"/>
            <a:ext cx="4724400" cy="600164"/>
          </a:xfrm>
          <a:prstGeom prst="rect">
            <a:avLst/>
          </a:prstGeom>
          <a:noFill/>
        </p:spPr>
        <p:txBody>
          <a:bodyPr wrap="square" rtlCol="0">
            <a:spAutoFit/>
          </a:bodyPr>
          <a:lstStyle/>
          <a:p>
            <a:r>
              <a:rPr lang="de-DE" sz="1100" dirty="0"/>
              <a:t>©</a:t>
            </a:r>
            <a:r>
              <a:rPr lang="en-US" sz="1100" dirty="0" err="1"/>
              <a:t>PhotoAlto</a:t>
            </a:r>
            <a:r>
              <a:rPr lang="en-US" sz="1100" dirty="0"/>
              <a:t>/Eric </a:t>
            </a:r>
            <a:r>
              <a:rPr lang="en-US" sz="1100" dirty="0" err="1"/>
              <a:t>Audras</a:t>
            </a:r>
            <a:r>
              <a:rPr lang="en-US" sz="1100" dirty="0"/>
              <a:t>/Getty Images</a:t>
            </a:r>
          </a:p>
          <a:p>
            <a:br>
              <a:rPr lang="en-US" sz="1100" dirty="0"/>
            </a:br>
            <a:endParaRPr lang="en-US" sz="1100" dirty="0"/>
          </a:p>
        </p:txBody>
      </p:sp>
    </p:spTree>
    <p:custDataLst>
      <p:tags r:id="rId1"/>
    </p:custDataLst>
    <p:extLst>
      <p:ext uri="{BB962C8B-B14F-4D97-AF65-F5344CB8AC3E}">
        <p14:creationId xmlns:p14="http://schemas.microsoft.com/office/powerpoint/2010/main" val="1542777739"/>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down)">
                                      <p:cBhvr>
                                        <p:cTn id="11" dur="500"/>
                                        <p:tgtEl>
                                          <p:spTgt spid="5"/>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5"/>
                                        </p:tgtEl>
                                        <p:attrNameLst>
                                          <p:attrName>style.color</p:attrName>
                                        </p:attrNameLst>
                                      </p:cBhvr>
                                      <p:by>
                                        <p:hsl h="0" s="-70588" l="0"/>
                                      </p:by>
                                    </p:animClr>
                                    <p:animClr clrSpc="hsl" dir="cw">
                                      <p:cBhvr>
                                        <p:cTn id="16" dur="500" fill="hold"/>
                                        <p:tgtEl>
                                          <p:spTgt spid="5"/>
                                        </p:tgtEl>
                                        <p:attrNameLst>
                                          <p:attrName>fillcolor</p:attrName>
                                        </p:attrNameLst>
                                      </p:cBhvr>
                                      <p:by>
                                        <p:hsl h="0" s="-70588" l="0"/>
                                      </p:by>
                                    </p:animClr>
                                    <p:animClr clrSpc="hsl" dir="cw">
                                      <p:cBhvr>
                                        <p:cTn id="17" dur="500" fill="hold"/>
                                        <p:tgtEl>
                                          <p:spTgt spid="5"/>
                                        </p:tgtEl>
                                        <p:attrNameLst>
                                          <p:attrName>stroke.color</p:attrName>
                                        </p:attrNameLst>
                                      </p:cBhvr>
                                      <p:by>
                                        <p:hsl h="0" s="-70588" l="0"/>
                                      </p:by>
                                    </p:animClr>
                                    <p:set>
                                      <p:cBhvr>
                                        <p:cTn id="18" dur="500" fill="hold"/>
                                        <p:tgtEl>
                                          <p:spTgt spid="5"/>
                                        </p:tgtEl>
                                        <p:attrNameLst>
                                          <p:attrName>fill.type</p:attrName>
                                        </p:attrNameLst>
                                      </p:cBhvr>
                                      <p:to>
                                        <p:strVal val="solid"/>
                                      </p:to>
                                    </p:set>
                                  </p:childTnLst>
                                </p:cTn>
                              </p:par>
                              <p:par>
                                <p:cTn id="19" presetID="22" presetClass="entr" presetSubtype="4" fill="hold" grpId="0" nodeType="with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down)">
                                      <p:cBhvr>
                                        <p:cTn id="21" dur="500"/>
                                        <p:tgtEl>
                                          <p:spTgt spid="8"/>
                                        </p:tgtEl>
                                      </p:cBhvr>
                                    </p:animEffect>
                                  </p:childTnLst>
                                </p:cTn>
                              </p:par>
                            </p:childTnLst>
                          </p:cTn>
                        </p:par>
                        <p:par>
                          <p:cTn id="22" fill="hold" nodeType="afterGroup">
                            <p:stCondLst>
                              <p:cond delay="500"/>
                            </p:stCondLst>
                            <p:childTnLst>
                              <p:par>
                                <p:cTn id="23" presetID="22" presetClass="entr" presetSubtype="4" fill="hold" grpId="0"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wipe(down)">
                                      <p:cBhvr>
                                        <p:cTn id="25" dur="500"/>
                                        <p:tgtEl>
                                          <p:spTgt spid="7"/>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7"/>
                                        </p:tgtEl>
                                        <p:attrNameLst>
                                          <p:attrName>style.color</p:attrName>
                                        </p:attrNameLst>
                                      </p:cBhvr>
                                      <p:by>
                                        <p:hsl h="0" s="-70588" l="0"/>
                                      </p:by>
                                    </p:animClr>
                                    <p:animClr clrSpc="hsl" dir="cw">
                                      <p:cBhvr>
                                        <p:cTn id="30" dur="500" fill="hold"/>
                                        <p:tgtEl>
                                          <p:spTgt spid="7"/>
                                        </p:tgtEl>
                                        <p:attrNameLst>
                                          <p:attrName>fillcolor</p:attrName>
                                        </p:attrNameLst>
                                      </p:cBhvr>
                                      <p:by>
                                        <p:hsl h="0" s="-70588" l="0"/>
                                      </p:by>
                                    </p:animClr>
                                    <p:animClr clrSpc="hsl" dir="cw">
                                      <p:cBhvr>
                                        <p:cTn id="31" dur="500" fill="hold"/>
                                        <p:tgtEl>
                                          <p:spTgt spid="7"/>
                                        </p:tgtEl>
                                        <p:attrNameLst>
                                          <p:attrName>stroke.color</p:attrName>
                                        </p:attrNameLst>
                                      </p:cBhvr>
                                      <p:by>
                                        <p:hsl h="0" s="-70588" l="0"/>
                                      </p:by>
                                    </p:animClr>
                                    <p:set>
                                      <p:cBhvr>
                                        <p:cTn id="32" dur="500" fill="hold"/>
                                        <p:tgtEl>
                                          <p:spTgt spid="7"/>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4"/>
                                        </p:tgtEl>
                                        <p:attrNameLst>
                                          <p:attrName>style.visibility</p:attrName>
                                        </p:attrNameLst>
                                      </p:cBhvr>
                                      <p:to>
                                        <p:strVal val="visible"/>
                                      </p:to>
                                    </p:set>
                                    <p:animEffect transition="in" filter="wipe(up)">
                                      <p:cBhvr>
                                        <p:cTn id="35" dur="500"/>
                                        <p:tgtEl>
                                          <p:spTgt spid="4"/>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childTnLst>
                    </p:cTn>
                  </p:par>
                  <p:par>
                    <p:cTn id="40" fill="hold" nodeType="clickPar">
                      <p:stCondLst>
                        <p:cond delay="indefinite"/>
                      </p:stCondLst>
                      <p:childTnLst>
                        <p:par>
                          <p:cTn id="41" fill="hold" nodeType="withGroup">
                            <p:stCondLst>
                              <p:cond delay="0"/>
                            </p:stCondLst>
                            <p:childTnLst>
                              <p:par>
                                <p:cTn id="42" presetID="25" presetClass="emph" presetSubtype="0" fill="hold" grpId="1" nodeType="clickEffect">
                                  <p:stCondLst>
                                    <p:cond delay="0"/>
                                  </p:stCondLst>
                                  <p:childTnLst>
                                    <p:animClr clrSpc="hsl" dir="cw">
                                      <p:cBhvr override="childStyle">
                                        <p:cTn id="43" dur="500" fill="hold"/>
                                        <p:tgtEl>
                                          <p:spTgt spid="3"/>
                                        </p:tgtEl>
                                        <p:attrNameLst>
                                          <p:attrName>style.color</p:attrName>
                                        </p:attrNameLst>
                                      </p:cBhvr>
                                      <p:by>
                                        <p:hsl h="0" s="-70588" l="0"/>
                                      </p:by>
                                    </p:animClr>
                                    <p:animClr clrSpc="hsl" dir="cw">
                                      <p:cBhvr>
                                        <p:cTn id="44" dur="500" fill="hold"/>
                                        <p:tgtEl>
                                          <p:spTgt spid="3"/>
                                        </p:tgtEl>
                                        <p:attrNameLst>
                                          <p:attrName>fillcolor</p:attrName>
                                        </p:attrNameLst>
                                      </p:cBhvr>
                                      <p:by>
                                        <p:hsl h="0" s="-70588" l="0"/>
                                      </p:by>
                                    </p:animClr>
                                    <p:animClr clrSpc="hsl" dir="cw">
                                      <p:cBhvr>
                                        <p:cTn id="45" dur="500" fill="hold"/>
                                        <p:tgtEl>
                                          <p:spTgt spid="3"/>
                                        </p:tgtEl>
                                        <p:attrNameLst>
                                          <p:attrName>stroke.color</p:attrName>
                                        </p:attrNameLst>
                                      </p:cBhvr>
                                      <p:by>
                                        <p:hsl h="0" s="-70588" l="0"/>
                                      </p:by>
                                    </p:animClr>
                                    <p:set>
                                      <p:cBhvr>
                                        <p:cTn id="46" dur="500" fill="hold"/>
                                        <p:tgtEl>
                                          <p:spTgt spid="3"/>
                                        </p:tgtEl>
                                        <p:attrNameLst>
                                          <p:attrName>fill.type</p:attrName>
                                        </p:attrNameLst>
                                      </p:cBhvr>
                                      <p:to>
                                        <p:strVal val="solid"/>
                                      </p:to>
                                    </p:set>
                                  </p:childTnLst>
                                </p:cTn>
                              </p:par>
                              <p:par>
                                <p:cTn id="47" presetID="22" presetClass="entr" presetSubtype="2"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Effect transition="in" filter="wipe(right)">
                                      <p:cBhvr>
                                        <p:cTn id="49" dur="500"/>
                                        <p:tgtEl>
                                          <p:spTgt spid="9"/>
                                        </p:tgtEl>
                                      </p:cBhvr>
                                    </p:animEffect>
                                  </p:childTnLst>
                                </p:cTn>
                              </p:par>
                            </p:childTnLst>
                          </p:cTn>
                        </p:par>
                        <p:par>
                          <p:cTn id="50" fill="hold" nodeType="afterGroup">
                            <p:stCondLst>
                              <p:cond delay="500"/>
                            </p:stCondLst>
                            <p:childTnLst>
                              <p:par>
                                <p:cTn id="51" presetID="22" presetClass="entr" presetSubtype="2" fill="hold" grpId="0" nodeType="after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right)">
                                      <p:cBhvr>
                                        <p:cTn id="5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3" grpId="1" animBg="1"/>
      <p:bldP spid="4" grpId="0" animBg="1"/>
      <p:bldP spid="5" grpId="0" animBg="1"/>
      <p:bldP spid="5" grpId="1" animBg="1"/>
      <p:bldP spid="6" grpId="0" animBg="1"/>
      <p:bldP spid="7" grpId="0" animBg="1"/>
      <p:bldP spid="7" grpId="1" animBg="1"/>
      <p:bldP spid="8" grpId="0" animBg="1"/>
      <p:bldP spid="9" grpId="0" animBg="1"/>
      <p:bldP spid="13"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a:xfrm>
            <a:off x="457200" y="1295400"/>
            <a:ext cx="8229600" cy="5159408"/>
          </a:xfrm>
        </p:spPr>
        <p:txBody>
          <a:bodyPr>
            <a:normAutofit fontScale="92500" lnSpcReduction="20000"/>
          </a:bodyPr>
          <a:lstStyle/>
          <a:p>
            <a:pPr marL="65087" indent="0">
              <a:buNone/>
            </a:pPr>
            <a:r>
              <a:rPr lang="en-US" dirty="0"/>
              <a:t>McDonald’s announced that at select locations, if drive-through customers do not get exactly what they want within two minutes of placing the order, their next meal will be free. This promise by McDonald’s is a good example of a(n):</a:t>
            </a:r>
          </a:p>
          <a:p>
            <a:endParaRPr lang="en-US" dirty="0"/>
          </a:p>
          <a:p>
            <a:pPr marL="0" indent="0">
              <a:buNone/>
            </a:pPr>
            <a:r>
              <a:rPr lang="en-US" dirty="0"/>
              <a:t>A.	service guarantee.</a:t>
            </a:r>
          </a:p>
          <a:p>
            <a:pPr marL="0" indent="0">
              <a:buNone/>
            </a:pPr>
            <a:r>
              <a:rPr lang="en-US" dirty="0"/>
              <a:t>B.	warranty.</a:t>
            </a:r>
          </a:p>
          <a:p>
            <a:pPr marL="0" indent="0">
              <a:buNone/>
            </a:pPr>
            <a:r>
              <a:rPr lang="en-US" dirty="0"/>
              <a:t>C.	unit price.</a:t>
            </a:r>
          </a:p>
          <a:p>
            <a:pPr marL="0" indent="0">
              <a:buNone/>
            </a:pPr>
            <a:r>
              <a:rPr lang="en-US" dirty="0"/>
              <a:t>D.	limited warranty.</a:t>
            </a:r>
          </a:p>
          <a:p>
            <a:pPr marL="0" indent="0">
              <a:buNone/>
            </a:pPr>
            <a:r>
              <a:rPr lang="en-US" dirty="0"/>
              <a:t>E.	no-fault insurance policy.</a:t>
            </a:r>
          </a:p>
          <a:p>
            <a:endParaRPr lang="en-US" dirty="0"/>
          </a:p>
          <a:p>
            <a:endParaRPr lang="en-US" dirty="0"/>
          </a:p>
        </p:txBody>
      </p:sp>
    </p:spTree>
    <p:custDataLst>
      <p:tags r:id="rId1"/>
    </p:custDataLst>
    <p:extLst>
      <p:ext uri="{BB962C8B-B14F-4D97-AF65-F5344CB8AC3E}">
        <p14:creationId xmlns:p14="http://schemas.microsoft.com/office/powerpoint/2010/main" val="825868574"/>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p:txBody>
          <a:bodyPr>
            <a:normAutofit fontScale="90000"/>
          </a:bodyPr>
          <a:lstStyle/>
          <a:p>
            <a:r>
              <a:rPr lang="en-US" dirty="0"/>
              <a:t>Product Classes Help Plan Marketing Strategies</a:t>
            </a:r>
          </a:p>
        </p:txBody>
      </p:sp>
      <p:grpSp>
        <p:nvGrpSpPr>
          <p:cNvPr id="2" name="Group 2"/>
          <p:cNvGrpSpPr>
            <a:grpSpLocks/>
          </p:cNvGrpSpPr>
          <p:nvPr/>
        </p:nvGrpSpPr>
        <p:grpSpPr bwMode="auto">
          <a:xfrm>
            <a:off x="531813" y="2551112"/>
            <a:ext cx="4800600" cy="2524125"/>
            <a:chOff x="-1" y="1472"/>
            <a:chExt cx="3024" cy="1590"/>
          </a:xfrm>
        </p:grpSpPr>
        <p:pic>
          <p:nvPicPr>
            <p:cNvPr id="51208"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576" y="1472"/>
              <a:ext cx="1870" cy="1247"/>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1210" name="Text Box 5"/>
            <p:cNvSpPr txBox="1">
              <a:spLocks noChangeArrowheads="1"/>
            </p:cNvSpPr>
            <p:nvPr/>
          </p:nvSpPr>
          <p:spPr bwMode="auto">
            <a:xfrm>
              <a:off x="-1" y="2735"/>
              <a:ext cx="302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800" b="1" dirty="0"/>
                <a:t>Consumer Products</a:t>
              </a:r>
            </a:p>
          </p:txBody>
        </p:sp>
      </p:grpSp>
      <p:grpSp>
        <p:nvGrpSpPr>
          <p:cNvPr id="3" name="Group 6"/>
          <p:cNvGrpSpPr>
            <a:grpSpLocks/>
          </p:cNvGrpSpPr>
          <p:nvPr/>
        </p:nvGrpSpPr>
        <p:grpSpPr bwMode="auto">
          <a:xfrm>
            <a:off x="4354513" y="2603500"/>
            <a:ext cx="4800600" cy="2471738"/>
            <a:chOff x="2695" y="1481"/>
            <a:chExt cx="3024" cy="1557"/>
          </a:xfrm>
        </p:grpSpPr>
        <p:pic>
          <p:nvPicPr>
            <p:cNvPr id="51205" name="Picture 7"/>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3272" y="1481"/>
              <a:ext cx="1869" cy="1246"/>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51207" name="Text Box 9"/>
            <p:cNvSpPr txBox="1">
              <a:spLocks noChangeArrowheads="1"/>
            </p:cNvSpPr>
            <p:nvPr/>
          </p:nvSpPr>
          <p:spPr bwMode="auto">
            <a:xfrm>
              <a:off x="2695" y="2711"/>
              <a:ext cx="3024"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spAutoFit/>
            </a:bodyPr>
            <a:lstStyle>
              <a:lvl1pPr eaLnBrk="0" hangingPunct="0">
                <a:defRPr sz="3600">
                  <a:solidFill>
                    <a:schemeClr val="tx1"/>
                  </a:solidFill>
                  <a:latin typeface="Arial" pitchFamily="34" charset="0"/>
                  <a:cs typeface="Arial" pitchFamily="34" charset="0"/>
                </a:defRPr>
              </a:lvl1pPr>
              <a:lvl2pPr marL="742950" indent="-285750" eaLnBrk="0" hangingPunct="0">
                <a:defRPr sz="3600">
                  <a:solidFill>
                    <a:schemeClr val="tx1"/>
                  </a:solidFill>
                  <a:latin typeface="Arial" pitchFamily="34" charset="0"/>
                  <a:cs typeface="Arial" pitchFamily="34" charset="0"/>
                </a:defRPr>
              </a:lvl2pPr>
              <a:lvl3pPr marL="1143000" indent="-228600" eaLnBrk="0" hangingPunct="0">
                <a:defRPr sz="3600">
                  <a:solidFill>
                    <a:schemeClr val="tx1"/>
                  </a:solidFill>
                  <a:latin typeface="Arial" pitchFamily="34" charset="0"/>
                  <a:cs typeface="Arial" pitchFamily="34" charset="0"/>
                </a:defRPr>
              </a:lvl3pPr>
              <a:lvl4pPr marL="1600200" indent="-228600" eaLnBrk="0" hangingPunct="0">
                <a:defRPr sz="3600">
                  <a:solidFill>
                    <a:schemeClr val="tx1"/>
                  </a:solidFill>
                  <a:latin typeface="Arial" pitchFamily="34" charset="0"/>
                  <a:cs typeface="Arial" pitchFamily="34" charset="0"/>
                </a:defRPr>
              </a:lvl4pPr>
              <a:lvl5pPr marL="2057400" indent="-228600" eaLnBrk="0" hangingPunct="0">
                <a:defRPr sz="3600">
                  <a:solidFill>
                    <a:schemeClr val="tx1"/>
                  </a:solidFill>
                  <a:latin typeface="Arial" pitchFamily="34" charset="0"/>
                  <a:cs typeface="Arial" pitchFamily="34" charset="0"/>
                </a:defRPr>
              </a:lvl5pPr>
              <a:lvl6pPr marL="2514600" indent="-228600" algn="ctr" eaLnBrk="0" fontAlgn="base" hangingPunct="0">
                <a:spcBef>
                  <a:spcPct val="0"/>
                </a:spcBef>
                <a:spcAft>
                  <a:spcPct val="0"/>
                </a:spcAft>
                <a:defRPr sz="3600">
                  <a:solidFill>
                    <a:schemeClr val="tx1"/>
                  </a:solidFill>
                  <a:latin typeface="Arial" pitchFamily="34" charset="0"/>
                  <a:cs typeface="Arial" pitchFamily="34" charset="0"/>
                </a:defRPr>
              </a:lvl6pPr>
              <a:lvl7pPr marL="2971800" indent="-228600" algn="ctr" eaLnBrk="0" fontAlgn="base" hangingPunct="0">
                <a:spcBef>
                  <a:spcPct val="0"/>
                </a:spcBef>
                <a:spcAft>
                  <a:spcPct val="0"/>
                </a:spcAft>
                <a:defRPr sz="3600">
                  <a:solidFill>
                    <a:schemeClr val="tx1"/>
                  </a:solidFill>
                  <a:latin typeface="Arial" pitchFamily="34" charset="0"/>
                  <a:cs typeface="Arial" pitchFamily="34" charset="0"/>
                </a:defRPr>
              </a:lvl7pPr>
              <a:lvl8pPr marL="3429000" indent="-228600" algn="ctr" eaLnBrk="0" fontAlgn="base" hangingPunct="0">
                <a:spcBef>
                  <a:spcPct val="0"/>
                </a:spcBef>
                <a:spcAft>
                  <a:spcPct val="0"/>
                </a:spcAft>
                <a:defRPr sz="3600">
                  <a:solidFill>
                    <a:schemeClr val="tx1"/>
                  </a:solidFill>
                  <a:latin typeface="Arial" pitchFamily="34" charset="0"/>
                  <a:cs typeface="Arial" pitchFamily="34" charset="0"/>
                </a:defRPr>
              </a:lvl8pPr>
              <a:lvl9pPr marL="3886200" indent="-228600" algn="ctr" eaLnBrk="0" fontAlgn="base" hangingPunct="0">
                <a:spcBef>
                  <a:spcPct val="0"/>
                </a:spcBef>
                <a:spcAft>
                  <a:spcPct val="0"/>
                </a:spcAft>
                <a:defRPr sz="3600">
                  <a:solidFill>
                    <a:schemeClr val="tx1"/>
                  </a:solidFill>
                  <a:latin typeface="Arial" pitchFamily="34" charset="0"/>
                  <a:cs typeface="Arial" pitchFamily="34" charset="0"/>
                </a:defRPr>
              </a:lvl9pPr>
            </a:lstStyle>
            <a:p>
              <a:pPr eaLnBrk="1" hangingPunct="1">
                <a:spcBef>
                  <a:spcPct val="50000"/>
                </a:spcBef>
              </a:pPr>
              <a:r>
                <a:rPr lang="en-US" sz="2800" b="1" dirty="0"/>
                <a:t>Business Products</a:t>
              </a:r>
            </a:p>
          </p:txBody>
        </p:sp>
      </p:grpSp>
      <p:sp>
        <p:nvSpPr>
          <p:cNvPr id="4" name="TextBox 3"/>
          <p:cNvSpPr txBox="1"/>
          <p:nvPr/>
        </p:nvSpPr>
        <p:spPr>
          <a:xfrm>
            <a:off x="1447801" y="5100638"/>
            <a:ext cx="2667000" cy="246221"/>
          </a:xfrm>
          <a:prstGeom prst="rect">
            <a:avLst/>
          </a:prstGeom>
          <a:noFill/>
        </p:spPr>
        <p:txBody>
          <a:bodyPr wrap="square" rtlCol="0">
            <a:spAutoFit/>
          </a:bodyPr>
          <a:lstStyle/>
          <a:p>
            <a:r>
              <a:rPr lang="de-DE" sz="1000" dirty="0"/>
              <a:t>©</a:t>
            </a:r>
            <a:r>
              <a:rPr lang="en-US" sz="1000" dirty="0"/>
              <a:t>Creative Crop/Getty Images</a:t>
            </a:r>
          </a:p>
        </p:txBody>
      </p:sp>
      <p:sp>
        <p:nvSpPr>
          <p:cNvPr id="5" name="TextBox 4"/>
          <p:cNvSpPr txBox="1"/>
          <p:nvPr/>
        </p:nvSpPr>
        <p:spPr>
          <a:xfrm>
            <a:off x="5115720" y="5100638"/>
            <a:ext cx="3276599" cy="246221"/>
          </a:xfrm>
          <a:prstGeom prst="rect">
            <a:avLst/>
          </a:prstGeom>
          <a:noFill/>
        </p:spPr>
        <p:txBody>
          <a:bodyPr wrap="square" rtlCol="0">
            <a:spAutoFit/>
          </a:bodyPr>
          <a:lstStyle/>
          <a:p>
            <a:r>
              <a:rPr lang="de-DE" sz="1000" dirty="0"/>
              <a:t>©</a:t>
            </a:r>
            <a:r>
              <a:rPr lang="en-US" sz="1000" dirty="0"/>
              <a:t>Shutterstock / Sebastian </a:t>
            </a:r>
            <a:r>
              <a:rPr lang="en-US" sz="1000" dirty="0" err="1"/>
              <a:t>Duda</a:t>
            </a:r>
            <a:endParaRPr lang="en-US" sz="1000" dirty="0"/>
          </a:p>
        </p:txBody>
      </p:sp>
    </p:spTree>
    <p:custDataLst>
      <p:tags r:id="rId1"/>
    </p:custDataLst>
    <p:extLst>
      <p:ext uri="{BB962C8B-B14F-4D97-AF65-F5344CB8AC3E}">
        <p14:creationId xmlns:p14="http://schemas.microsoft.com/office/powerpoint/2010/main" val="11186474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ox(out)">
                                      <p:cBhvr>
                                        <p:cTn id="7" dur="500"/>
                                        <p:tgtEl>
                                          <p:spTgt spid="2"/>
                                        </p:tgtEl>
                                      </p:cBhvr>
                                    </p:animEffect>
                                  </p:child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box(out)">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 name="Line 5"/>
          <p:cNvSpPr>
            <a:spLocks noChangeShapeType="1"/>
          </p:cNvSpPr>
          <p:nvPr/>
        </p:nvSpPr>
        <p:spPr bwMode="auto">
          <a:xfrm flipH="1">
            <a:off x="3124200" y="3581400"/>
            <a:ext cx="2286000" cy="3762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7" name="Line 7"/>
          <p:cNvSpPr>
            <a:spLocks noChangeShapeType="1"/>
          </p:cNvSpPr>
          <p:nvPr/>
        </p:nvSpPr>
        <p:spPr bwMode="auto">
          <a:xfrm>
            <a:off x="3124200" y="3962400"/>
            <a:ext cx="2286000" cy="45243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1" name="Line 16"/>
          <p:cNvSpPr>
            <a:spLocks noChangeShapeType="1"/>
          </p:cNvSpPr>
          <p:nvPr/>
        </p:nvSpPr>
        <p:spPr bwMode="auto">
          <a:xfrm flipH="1">
            <a:off x="3124200" y="1905000"/>
            <a:ext cx="2286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3" name="Line 19"/>
          <p:cNvSpPr>
            <a:spLocks noChangeShapeType="1"/>
          </p:cNvSpPr>
          <p:nvPr/>
        </p:nvSpPr>
        <p:spPr bwMode="auto">
          <a:xfrm>
            <a:off x="3124200" y="1900238"/>
            <a:ext cx="22860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7" name="Line 26"/>
          <p:cNvSpPr>
            <a:spLocks noChangeShapeType="1"/>
          </p:cNvSpPr>
          <p:nvPr/>
        </p:nvSpPr>
        <p:spPr bwMode="auto">
          <a:xfrm flipH="1">
            <a:off x="3124200" y="5257800"/>
            <a:ext cx="22860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9" name="Line 28"/>
          <p:cNvSpPr>
            <a:spLocks noChangeShapeType="1"/>
          </p:cNvSpPr>
          <p:nvPr/>
        </p:nvSpPr>
        <p:spPr bwMode="auto">
          <a:xfrm flipH="1" flipV="1">
            <a:off x="3124200" y="5634038"/>
            <a:ext cx="2286000" cy="385762"/>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52226" name="Rectangle 2"/>
          <p:cNvSpPr>
            <a:spLocks noGrp="1" noChangeArrowheads="1"/>
          </p:cNvSpPr>
          <p:nvPr>
            <p:ph type="title"/>
          </p:nvPr>
        </p:nvSpPr>
        <p:spPr>
          <a:xfrm>
            <a:off x="457200" y="0"/>
            <a:ext cx="8229600" cy="1398587"/>
          </a:xfrm>
        </p:spPr>
        <p:txBody>
          <a:bodyPr>
            <a:normAutofit fontScale="90000"/>
          </a:bodyPr>
          <a:lstStyle/>
          <a:p>
            <a:r>
              <a:rPr lang="en-US" dirty="0"/>
              <a:t>Consumer Product Classes (Exhibit 8-6)</a:t>
            </a:r>
          </a:p>
        </p:txBody>
      </p:sp>
      <p:sp>
        <p:nvSpPr>
          <p:cNvPr id="3" name="AutoShape 3"/>
          <p:cNvSpPr>
            <a:spLocks noChangeArrowheads="1"/>
          </p:cNvSpPr>
          <p:nvPr/>
        </p:nvSpPr>
        <p:spPr bwMode="auto">
          <a:xfrm>
            <a:off x="5181600" y="3271838"/>
            <a:ext cx="2895600" cy="690562"/>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Homogeneous</a:t>
            </a:r>
          </a:p>
        </p:txBody>
      </p:sp>
      <p:sp>
        <p:nvSpPr>
          <p:cNvPr id="4" name="AutoShape 4"/>
          <p:cNvSpPr>
            <a:spLocks noChangeArrowheads="1"/>
          </p:cNvSpPr>
          <p:nvPr/>
        </p:nvSpPr>
        <p:spPr bwMode="auto">
          <a:xfrm>
            <a:off x="5181600" y="4038600"/>
            <a:ext cx="2895600" cy="681038"/>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Heterogeneous</a:t>
            </a:r>
          </a:p>
        </p:txBody>
      </p:sp>
      <p:sp>
        <p:nvSpPr>
          <p:cNvPr id="6" name="AutoShape 6"/>
          <p:cNvSpPr>
            <a:spLocks noChangeArrowheads="1"/>
          </p:cNvSpPr>
          <p:nvPr/>
        </p:nvSpPr>
        <p:spPr bwMode="auto">
          <a:xfrm>
            <a:off x="76200" y="3657600"/>
            <a:ext cx="30480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Shopping Products</a:t>
            </a:r>
          </a:p>
        </p:txBody>
      </p:sp>
      <p:sp>
        <p:nvSpPr>
          <p:cNvPr id="8" name="AutoShape 12"/>
          <p:cNvSpPr>
            <a:spLocks noChangeArrowheads="1"/>
          </p:cNvSpPr>
          <p:nvPr/>
        </p:nvSpPr>
        <p:spPr bwMode="auto">
          <a:xfrm>
            <a:off x="76200" y="4508500"/>
            <a:ext cx="3048000" cy="609600"/>
          </a:xfrm>
          <a:prstGeom prst="roundRect">
            <a:avLst>
              <a:gd name="adj" fmla="val 401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Specialty Products</a:t>
            </a:r>
          </a:p>
        </p:txBody>
      </p:sp>
      <p:sp>
        <p:nvSpPr>
          <p:cNvPr id="9" name="AutoShape 13"/>
          <p:cNvSpPr>
            <a:spLocks noChangeArrowheads="1"/>
          </p:cNvSpPr>
          <p:nvPr/>
        </p:nvSpPr>
        <p:spPr bwMode="auto">
          <a:xfrm>
            <a:off x="76200" y="1600200"/>
            <a:ext cx="3048000" cy="609600"/>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Convenience Products</a:t>
            </a:r>
          </a:p>
        </p:txBody>
      </p:sp>
      <p:sp>
        <p:nvSpPr>
          <p:cNvPr id="10" name="AutoShape 15"/>
          <p:cNvSpPr>
            <a:spLocks noChangeArrowheads="1"/>
          </p:cNvSpPr>
          <p:nvPr/>
        </p:nvSpPr>
        <p:spPr bwMode="auto">
          <a:xfrm>
            <a:off x="5181600" y="1600200"/>
            <a:ext cx="2895600" cy="609600"/>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Impulse</a:t>
            </a:r>
          </a:p>
        </p:txBody>
      </p:sp>
      <p:sp>
        <p:nvSpPr>
          <p:cNvPr id="12" name="AutoShape 18"/>
          <p:cNvSpPr>
            <a:spLocks noChangeArrowheads="1"/>
          </p:cNvSpPr>
          <p:nvPr/>
        </p:nvSpPr>
        <p:spPr bwMode="auto">
          <a:xfrm>
            <a:off x="5181600" y="2362200"/>
            <a:ext cx="2895600" cy="609600"/>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Emergency</a:t>
            </a:r>
          </a:p>
        </p:txBody>
      </p:sp>
      <p:sp>
        <p:nvSpPr>
          <p:cNvPr id="14" name="Line 22"/>
          <p:cNvSpPr>
            <a:spLocks noChangeShapeType="1"/>
          </p:cNvSpPr>
          <p:nvPr/>
        </p:nvSpPr>
        <p:spPr bwMode="auto">
          <a:xfrm flipV="1">
            <a:off x="3124200" y="1138238"/>
            <a:ext cx="2286000" cy="762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5" name="AutoShape 24"/>
          <p:cNvSpPr>
            <a:spLocks noChangeArrowheads="1"/>
          </p:cNvSpPr>
          <p:nvPr/>
        </p:nvSpPr>
        <p:spPr bwMode="auto">
          <a:xfrm>
            <a:off x="5181600" y="4953000"/>
            <a:ext cx="28956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New Unsought</a:t>
            </a:r>
          </a:p>
        </p:txBody>
      </p:sp>
      <p:sp>
        <p:nvSpPr>
          <p:cNvPr id="16" name="AutoShape 25"/>
          <p:cNvSpPr>
            <a:spLocks noChangeArrowheads="1"/>
          </p:cNvSpPr>
          <p:nvPr/>
        </p:nvSpPr>
        <p:spPr bwMode="auto">
          <a:xfrm>
            <a:off x="5181600" y="5638800"/>
            <a:ext cx="28956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Regularly Unsought</a:t>
            </a:r>
          </a:p>
        </p:txBody>
      </p:sp>
      <p:sp>
        <p:nvSpPr>
          <p:cNvPr id="18" name="AutoShape 27"/>
          <p:cNvSpPr>
            <a:spLocks noChangeArrowheads="1"/>
          </p:cNvSpPr>
          <p:nvPr/>
        </p:nvSpPr>
        <p:spPr bwMode="auto">
          <a:xfrm>
            <a:off x="76200" y="5334000"/>
            <a:ext cx="3048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Unsought Products</a:t>
            </a:r>
          </a:p>
        </p:txBody>
      </p:sp>
      <p:sp>
        <p:nvSpPr>
          <p:cNvPr id="20" name="AutoShape 21"/>
          <p:cNvSpPr>
            <a:spLocks noChangeArrowheads="1"/>
          </p:cNvSpPr>
          <p:nvPr/>
        </p:nvSpPr>
        <p:spPr bwMode="auto">
          <a:xfrm>
            <a:off x="5181600" y="838200"/>
            <a:ext cx="2895600" cy="609600"/>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spcBef>
                <a:spcPct val="50000"/>
              </a:spcBef>
            </a:pPr>
            <a:r>
              <a:rPr lang="en-US" altLang="en-US" sz="2000" b="1" dirty="0">
                <a:latin typeface="Arial" pitchFamily="34" charset="0"/>
                <a:cs typeface="Arial" pitchFamily="34" charset="0"/>
              </a:rPr>
              <a:t>Staples</a:t>
            </a:r>
          </a:p>
        </p:txBody>
      </p:sp>
    </p:spTree>
    <p:custDataLst>
      <p:tags r:id="rId1"/>
    </p:custDataLst>
    <p:extLst>
      <p:ext uri="{BB962C8B-B14F-4D97-AF65-F5344CB8AC3E}">
        <p14:creationId xmlns:p14="http://schemas.microsoft.com/office/powerpoint/2010/main" val="89449338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down)">
                                      <p:cBhvr>
                                        <p:cTn id="11" dur="500"/>
                                        <p:tgtEl>
                                          <p:spTgt spid="14"/>
                                        </p:tgtEl>
                                      </p:cBhvr>
                                    </p:animEffect>
                                  </p:childTnLst>
                                </p:cTn>
                              </p:par>
                            </p:childTnLst>
                          </p:cTn>
                        </p:par>
                        <p:par>
                          <p:cTn id="12" fill="hold" nodeType="afterGroup">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left)">
                                      <p:cBhvr>
                                        <p:cTn id="15" dur="500"/>
                                        <p:tgtEl>
                                          <p:spTgt spid="20"/>
                                        </p:tgtEl>
                                      </p:cBhvr>
                                    </p:animEffect>
                                  </p:childTnLst>
                                </p:cTn>
                              </p:par>
                            </p:childTnLst>
                          </p:cTn>
                        </p:par>
                      </p:childTnLst>
                    </p:cTn>
                  </p:par>
                  <p:par>
                    <p:cTn id="16" fill="hold" nodeType="clickPar">
                      <p:stCondLst>
                        <p:cond delay="indefinite"/>
                      </p:stCondLst>
                      <p:childTnLst>
                        <p:par>
                          <p:cTn id="17" fill="hold" nodeType="withGroup">
                            <p:stCondLst>
                              <p:cond delay="0"/>
                            </p:stCondLst>
                            <p:childTnLst>
                              <p:par>
                                <p:cTn id="18" presetID="25" presetClass="emph" presetSubtype="0" fill="hold" grpId="1" nodeType="clickEffect">
                                  <p:stCondLst>
                                    <p:cond delay="0"/>
                                  </p:stCondLst>
                                  <p:childTnLst>
                                    <p:animClr clrSpc="hsl" dir="cw">
                                      <p:cBhvr override="childStyle">
                                        <p:cTn id="19" dur="500" fill="hold"/>
                                        <p:tgtEl>
                                          <p:spTgt spid="20"/>
                                        </p:tgtEl>
                                        <p:attrNameLst>
                                          <p:attrName>style.color</p:attrName>
                                        </p:attrNameLst>
                                      </p:cBhvr>
                                      <p:by>
                                        <p:hsl h="0" s="-70588" l="0"/>
                                      </p:by>
                                    </p:animClr>
                                    <p:animClr clrSpc="hsl" dir="cw">
                                      <p:cBhvr>
                                        <p:cTn id="20" dur="500" fill="hold"/>
                                        <p:tgtEl>
                                          <p:spTgt spid="20"/>
                                        </p:tgtEl>
                                        <p:attrNameLst>
                                          <p:attrName>fillcolor</p:attrName>
                                        </p:attrNameLst>
                                      </p:cBhvr>
                                      <p:by>
                                        <p:hsl h="0" s="-70588" l="0"/>
                                      </p:by>
                                    </p:animClr>
                                    <p:animClr clrSpc="hsl" dir="cw">
                                      <p:cBhvr>
                                        <p:cTn id="21" dur="500" fill="hold"/>
                                        <p:tgtEl>
                                          <p:spTgt spid="20"/>
                                        </p:tgtEl>
                                        <p:attrNameLst>
                                          <p:attrName>stroke.color</p:attrName>
                                        </p:attrNameLst>
                                      </p:cBhvr>
                                      <p:by>
                                        <p:hsl h="0" s="-70588" l="0"/>
                                      </p:by>
                                    </p:animClr>
                                    <p:set>
                                      <p:cBhvr>
                                        <p:cTn id="22" dur="500" fill="hold"/>
                                        <p:tgtEl>
                                          <p:spTgt spid="20"/>
                                        </p:tgtEl>
                                        <p:attrNameLst>
                                          <p:attrName>fill.type</p:attrName>
                                        </p:attrNameLst>
                                      </p:cBhvr>
                                      <p:to>
                                        <p:strVal val="solid"/>
                                      </p:to>
                                    </p:set>
                                  </p:childTnLst>
                                </p:cTn>
                              </p:par>
                            </p:childTnLst>
                          </p:cTn>
                        </p:par>
                        <p:par>
                          <p:cTn id="23" fill="hold" nodeType="afterGroup">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11"/>
                                        </p:tgtEl>
                                        <p:attrNameLst>
                                          <p:attrName>style.visibility</p:attrName>
                                        </p:attrNameLst>
                                      </p:cBhvr>
                                      <p:to>
                                        <p:strVal val="visible"/>
                                      </p:to>
                                    </p:set>
                                    <p:animEffect transition="in" filter="wipe(left)">
                                      <p:cBhvr>
                                        <p:cTn id="26" dur="500"/>
                                        <p:tgtEl>
                                          <p:spTgt spid="11"/>
                                        </p:tgtEl>
                                      </p:cBhvr>
                                    </p:animEffect>
                                  </p:childTnLst>
                                </p:cTn>
                              </p:par>
                            </p:childTnLst>
                          </p:cTn>
                        </p:par>
                        <p:par>
                          <p:cTn id="27" fill="hold" nodeType="afterGroup">
                            <p:stCondLst>
                              <p:cond delay="10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childTnLst>
                    </p:cTn>
                  </p:par>
                  <p:par>
                    <p:cTn id="31" fill="hold" nodeType="clickPar">
                      <p:stCondLst>
                        <p:cond delay="indefinite"/>
                      </p:stCondLst>
                      <p:childTnLst>
                        <p:par>
                          <p:cTn id="32" fill="hold" nodeType="withGroup">
                            <p:stCondLst>
                              <p:cond delay="0"/>
                            </p:stCondLst>
                            <p:childTnLst>
                              <p:par>
                                <p:cTn id="33" presetID="25" presetClass="emph" presetSubtype="0" fill="hold" grpId="1" nodeType="clickEffect">
                                  <p:stCondLst>
                                    <p:cond delay="0"/>
                                  </p:stCondLst>
                                  <p:childTnLst>
                                    <p:animClr clrSpc="hsl" dir="cw">
                                      <p:cBhvr override="childStyle">
                                        <p:cTn id="34" dur="500" fill="hold"/>
                                        <p:tgtEl>
                                          <p:spTgt spid="10"/>
                                        </p:tgtEl>
                                        <p:attrNameLst>
                                          <p:attrName>style.color</p:attrName>
                                        </p:attrNameLst>
                                      </p:cBhvr>
                                      <p:by>
                                        <p:hsl h="0" s="-70588" l="0"/>
                                      </p:by>
                                    </p:animClr>
                                    <p:animClr clrSpc="hsl" dir="cw">
                                      <p:cBhvr>
                                        <p:cTn id="35" dur="500" fill="hold"/>
                                        <p:tgtEl>
                                          <p:spTgt spid="10"/>
                                        </p:tgtEl>
                                        <p:attrNameLst>
                                          <p:attrName>fillcolor</p:attrName>
                                        </p:attrNameLst>
                                      </p:cBhvr>
                                      <p:by>
                                        <p:hsl h="0" s="-70588" l="0"/>
                                      </p:by>
                                    </p:animClr>
                                    <p:animClr clrSpc="hsl" dir="cw">
                                      <p:cBhvr>
                                        <p:cTn id="36" dur="500" fill="hold"/>
                                        <p:tgtEl>
                                          <p:spTgt spid="10"/>
                                        </p:tgtEl>
                                        <p:attrNameLst>
                                          <p:attrName>stroke.color</p:attrName>
                                        </p:attrNameLst>
                                      </p:cBhvr>
                                      <p:by>
                                        <p:hsl h="0" s="-70588" l="0"/>
                                      </p:by>
                                    </p:animClr>
                                    <p:set>
                                      <p:cBhvr>
                                        <p:cTn id="37" dur="500" fill="hold"/>
                                        <p:tgtEl>
                                          <p:spTgt spid="10"/>
                                        </p:tgtEl>
                                        <p:attrNameLst>
                                          <p:attrName>fill.type</p:attrName>
                                        </p:attrNameLst>
                                      </p:cBhvr>
                                      <p:to>
                                        <p:strVal val="solid"/>
                                      </p:to>
                                    </p:set>
                                  </p:childTnLst>
                                </p:cTn>
                              </p:par>
                            </p:childTnLst>
                          </p:cTn>
                        </p:par>
                        <p:par>
                          <p:cTn id="38" fill="hold" nodeType="afterGroup">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wipe(left)">
                                      <p:cBhvr>
                                        <p:cTn id="41" dur="500"/>
                                        <p:tgtEl>
                                          <p:spTgt spid="13"/>
                                        </p:tgtEl>
                                      </p:cBhvr>
                                    </p:animEffect>
                                  </p:childTnLst>
                                </p:cTn>
                              </p:par>
                            </p:childTnLst>
                          </p:cTn>
                        </p:par>
                        <p:par>
                          <p:cTn id="42" fill="hold" nodeType="afterGroup">
                            <p:stCondLst>
                              <p:cond delay="1000"/>
                            </p:stCondLst>
                            <p:childTnLst>
                              <p:par>
                                <p:cTn id="43" presetID="22" presetClass="entr" presetSubtype="8"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wipe(left)">
                                      <p:cBhvr>
                                        <p:cTn id="45" dur="500"/>
                                        <p:tgtEl>
                                          <p:spTgt spid="12"/>
                                        </p:tgtEl>
                                      </p:cBhvr>
                                    </p:animEffect>
                                  </p:childTnLst>
                                </p:cTn>
                              </p:par>
                            </p:childTnLst>
                          </p:cTn>
                        </p:par>
                      </p:childTnLst>
                    </p:cTn>
                  </p:par>
                  <p:par>
                    <p:cTn id="46" fill="hold" nodeType="clickPar">
                      <p:stCondLst>
                        <p:cond delay="indefinite"/>
                      </p:stCondLst>
                      <p:childTnLst>
                        <p:par>
                          <p:cTn id="47" fill="hold" nodeType="withGroup">
                            <p:stCondLst>
                              <p:cond delay="0"/>
                            </p:stCondLst>
                            <p:childTnLst>
                              <p:par>
                                <p:cTn id="48" presetID="25" presetClass="emph" presetSubtype="0" fill="hold" grpId="1" nodeType="clickEffect">
                                  <p:stCondLst>
                                    <p:cond delay="0"/>
                                  </p:stCondLst>
                                  <p:childTnLst>
                                    <p:animClr clrSpc="hsl" dir="cw">
                                      <p:cBhvr override="childStyle">
                                        <p:cTn id="49" dur="500" fill="hold"/>
                                        <p:tgtEl>
                                          <p:spTgt spid="12"/>
                                        </p:tgtEl>
                                        <p:attrNameLst>
                                          <p:attrName>style.color</p:attrName>
                                        </p:attrNameLst>
                                      </p:cBhvr>
                                      <p:by>
                                        <p:hsl h="0" s="-70588" l="0"/>
                                      </p:by>
                                    </p:animClr>
                                    <p:animClr clrSpc="hsl" dir="cw">
                                      <p:cBhvr>
                                        <p:cTn id="50" dur="500" fill="hold"/>
                                        <p:tgtEl>
                                          <p:spTgt spid="12"/>
                                        </p:tgtEl>
                                        <p:attrNameLst>
                                          <p:attrName>fillcolor</p:attrName>
                                        </p:attrNameLst>
                                      </p:cBhvr>
                                      <p:by>
                                        <p:hsl h="0" s="-70588" l="0"/>
                                      </p:by>
                                    </p:animClr>
                                    <p:animClr clrSpc="hsl" dir="cw">
                                      <p:cBhvr>
                                        <p:cTn id="51" dur="500" fill="hold"/>
                                        <p:tgtEl>
                                          <p:spTgt spid="12"/>
                                        </p:tgtEl>
                                        <p:attrNameLst>
                                          <p:attrName>stroke.color</p:attrName>
                                        </p:attrNameLst>
                                      </p:cBhvr>
                                      <p:by>
                                        <p:hsl h="0" s="-70588" l="0"/>
                                      </p:by>
                                    </p:animClr>
                                    <p:set>
                                      <p:cBhvr>
                                        <p:cTn id="52" dur="500" fill="hold"/>
                                        <p:tgtEl>
                                          <p:spTgt spid="12"/>
                                        </p:tgtEl>
                                        <p:attrNameLst>
                                          <p:attrName>fill.type</p:attrName>
                                        </p:attrNameLst>
                                      </p:cBhvr>
                                      <p:to>
                                        <p:strVal val="solid"/>
                                      </p:to>
                                    </p:set>
                                  </p:childTnLst>
                                </p:cTn>
                              </p:par>
                            </p:childTnLst>
                          </p:cTn>
                        </p:par>
                        <p:par>
                          <p:cTn id="53" fill="hold" nodeType="afterGroup">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left)">
                                      <p:cBhvr>
                                        <p:cTn id="56" dur="500"/>
                                        <p:tgtEl>
                                          <p:spTgt spid="6"/>
                                        </p:tgtEl>
                                      </p:cBhvr>
                                    </p:animEffect>
                                  </p:childTnLst>
                                </p:cTn>
                              </p:par>
                            </p:childTnLst>
                          </p:cTn>
                        </p:par>
                        <p:par>
                          <p:cTn id="57" fill="hold" nodeType="afterGroup">
                            <p:stCondLst>
                              <p:cond delay="1000"/>
                            </p:stCondLst>
                            <p:childTnLst>
                              <p:par>
                                <p:cTn id="58" presetID="22" presetClass="entr" presetSubtype="8" fill="hold" grpId="0" nodeType="afterEffect">
                                  <p:stCondLst>
                                    <p:cond delay="0"/>
                                  </p:stCondLst>
                                  <p:childTnLst>
                                    <p:set>
                                      <p:cBhvr>
                                        <p:cTn id="59" dur="1" fill="hold">
                                          <p:stCondLst>
                                            <p:cond delay="0"/>
                                          </p:stCondLst>
                                        </p:cTn>
                                        <p:tgtEl>
                                          <p:spTgt spid="5"/>
                                        </p:tgtEl>
                                        <p:attrNameLst>
                                          <p:attrName>style.visibility</p:attrName>
                                        </p:attrNameLst>
                                      </p:cBhvr>
                                      <p:to>
                                        <p:strVal val="visible"/>
                                      </p:to>
                                    </p:set>
                                    <p:animEffect transition="in" filter="wipe(left)">
                                      <p:cBhvr>
                                        <p:cTn id="60" dur="500"/>
                                        <p:tgtEl>
                                          <p:spTgt spid="5"/>
                                        </p:tgtEl>
                                      </p:cBhvr>
                                    </p:animEffect>
                                  </p:childTnLst>
                                </p:cTn>
                              </p:par>
                            </p:childTnLst>
                          </p:cTn>
                        </p:par>
                        <p:par>
                          <p:cTn id="61" fill="hold" nodeType="afterGroup">
                            <p:stCondLst>
                              <p:cond delay="1500"/>
                            </p:stCondLst>
                            <p:childTnLst>
                              <p:par>
                                <p:cTn id="62" presetID="22" presetClass="entr" presetSubtype="8" fill="hold" grpId="0" nodeType="afterEffect">
                                  <p:stCondLst>
                                    <p:cond delay="0"/>
                                  </p:stCondLst>
                                  <p:childTnLst>
                                    <p:set>
                                      <p:cBhvr>
                                        <p:cTn id="63" dur="1" fill="hold">
                                          <p:stCondLst>
                                            <p:cond delay="0"/>
                                          </p:stCondLst>
                                        </p:cTn>
                                        <p:tgtEl>
                                          <p:spTgt spid="3"/>
                                        </p:tgtEl>
                                        <p:attrNameLst>
                                          <p:attrName>style.visibility</p:attrName>
                                        </p:attrNameLst>
                                      </p:cBhvr>
                                      <p:to>
                                        <p:strVal val="visible"/>
                                      </p:to>
                                    </p:set>
                                    <p:animEffect transition="in" filter="wipe(left)">
                                      <p:cBhvr>
                                        <p:cTn id="64" dur="500"/>
                                        <p:tgtEl>
                                          <p:spTgt spid="3"/>
                                        </p:tgtEl>
                                      </p:cBhvr>
                                    </p:animEffect>
                                  </p:childTnLst>
                                </p:cTn>
                              </p:par>
                            </p:childTnLst>
                          </p:cTn>
                        </p:par>
                      </p:childTnLst>
                    </p:cTn>
                  </p:par>
                  <p:par>
                    <p:cTn id="65" fill="hold" nodeType="clickPar">
                      <p:stCondLst>
                        <p:cond delay="indefinite"/>
                      </p:stCondLst>
                      <p:childTnLst>
                        <p:par>
                          <p:cTn id="66" fill="hold" nodeType="withGroup">
                            <p:stCondLst>
                              <p:cond delay="0"/>
                            </p:stCondLst>
                            <p:childTnLst>
                              <p:par>
                                <p:cTn id="67" presetID="25" presetClass="emph" presetSubtype="0" fill="hold" grpId="1" nodeType="clickEffect">
                                  <p:stCondLst>
                                    <p:cond delay="0"/>
                                  </p:stCondLst>
                                  <p:childTnLst>
                                    <p:animClr clrSpc="hsl" dir="cw">
                                      <p:cBhvr override="childStyle">
                                        <p:cTn id="68" dur="500" fill="hold"/>
                                        <p:tgtEl>
                                          <p:spTgt spid="3"/>
                                        </p:tgtEl>
                                        <p:attrNameLst>
                                          <p:attrName>style.color</p:attrName>
                                        </p:attrNameLst>
                                      </p:cBhvr>
                                      <p:by>
                                        <p:hsl h="0" s="-70588" l="0"/>
                                      </p:by>
                                    </p:animClr>
                                    <p:animClr clrSpc="hsl" dir="cw">
                                      <p:cBhvr>
                                        <p:cTn id="69" dur="500" fill="hold"/>
                                        <p:tgtEl>
                                          <p:spTgt spid="3"/>
                                        </p:tgtEl>
                                        <p:attrNameLst>
                                          <p:attrName>fillcolor</p:attrName>
                                        </p:attrNameLst>
                                      </p:cBhvr>
                                      <p:by>
                                        <p:hsl h="0" s="-70588" l="0"/>
                                      </p:by>
                                    </p:animClr>
                                    <p:animClr clrSpc="hsl" dir="cw">
                                      <p:cBhvr>
                                        <p:cTn id="70" dur="500" fill="hold"/>
                                        <p:tgtEl>
                                          <p:spTgt spid="3"/>
                                        </p:tgtEl>
                                        <p:attrNameLst>
                                          <p:attrName>stroke.color</p:attrName>
                                        </p:attrNameLst>
                                      </p:cBhvr>
                                      <p:by>
                                        <p:hsl h="0" s="-70588" l="0"/>
                                      </p:by>
                                    </p:animClr>
                                    <p:set>
                                      <p:cBhvr>
                                        <p:cTn id="71" dur="500" fill="hold"/>
                                        <p:tgtEl>
                                          <p:spTgt spid="3"/>
                                        </p:tgtEl>
                                        <p:attrNameLst>
                                          <p:attrName>fill.type</p:attrName>
                                        </p:attrNameLst>
                                      </p:cBhvr>
                                      <p:to>
                                        <p:strVal val="solid"/>
                                      </p:to>
                                    </p:set>
                                  </p:childTnLst>
                                </p:cTn>
                              </p:par>
                            </p:childTnLst>
                          </p:cTn>
                        </p:par>
                        <p:par>
                          <p:cTn id="72" fill="hold" nodeType="afterGroup">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left)">
                                      <p:cBhvr>
                                        <p:cTn id="75" dur="500"/>
                                        <p:tgtEl>
                                          <p:spTgt spid="7"/>
                                        </p:tgtEl>
                                      </p:cBhvr>
                                    </p:animEffect>
                                  </p:childTnLst>
                                </p:cTn>
                              </p:par>
                            </p:childTnLst>
                          </p:cTn>
                        </p:par>
                        <p:par>
                          <p:cTn id="76" fill="hold" nodeType="afterGroup">
                            <p:stCondLst>
                              <p:cond delay="1000"/>
                            </p:stCondLst>
                            <p:childTnLst>
                              <p:par>
                                <p:cTn id="77" presetID="22" presetClass="entr" presetSubtype="8" fill="hold" grpId="0" nodeType="afterEffect">
                                  <p:stCondLst>
                                    <p:cond delay="0"/>
                                  </p:stCondLst>
                                  <p:childTnLst>
                                    <p:set>
                                      <p:cBhvr>
                                        <p:cTn id="78" dur="1" fill="hold">
                                          <p:stCondLst>
                                            <p:cond delay="0"/>
                                          </p:stCondLst>
                                        </p:cTn>
                                        <p:tgtEl>
                                          <p:spTgt spid="4"/>
                                        </p:tgtEl>
                                        <p:attrNameLst>
                                          <p:attrName>style.visibility</p:attrName>
                                        </p:attrNameLst>
                                      </p:cBhvr>
                                      <p:to>
                                        <p:strVal val="visible"/>
                                      </p:to>
                                    </p:set>
                                    <p:animEffect transition="in" filter="wipe(left)">
                                      <p:cBhvr>
                                        <p:cTn id="79" dur="500"/>
                                        <p:tgtEl>
                                          <p:spTgt spid="4"/>
                                        </p:tgtEl>
                                      </p:cBhvr>
                                    </p:animEffect>
                                  </p:childTnLst>
                                </p:cTn>
                              </p:par>
                            </p:childTnLst>
                          </p:cTn>
                        </p:par>
                      </p:childTnLst>
                    </p:cTn>
                  </p:par>
                  <p:par>
                    <p:cTn id="80" fill="hold" nodeType="clickPar">
                      <p:stCondLst>
                        <p:cond delay="indefinite"/>
                      </p:stCondLst>
                      <p:childTnLst>
                        <p:par>
                          <p:cTn id="81" fill="hold" nodeType="withGroup">
                            <p:stCondLst>
                              <p:cond delay="0"/>
                            </p:stCondLst>
                            <p:childTnLst>
                              <p:par>
                                <p:cTn id="82" presetID="25" presetClass="emph" presetSubtype="0" fill="hold" grpId="1" nodeType="clickEffect">
                                  <p:stCondLst>
                                    <p:cond delay="0"/>
                                  </p:stCondLst>
                                  <p:childTnLst>
                                    <p:animClr clrSpc="hsl" dir="cw">
                                      <p:cBhvr override="childStyle">
                                        <p:cTn id="83" dur="500" fill="hold"/>
                                        <p:tgtEl>
                                          <p:spTgt spid="4"/>
                                        </p:tgtEl>
                                        <p:attrNameLst>
                                          <p:attrName>style.color</p:attrName>
                                        </p:attrNameLst>
                                      </p:cBhvr>
                                      <p:by>
                                        <p:hsl h="0" s="-70588" l="0"/>
                                      </p:by>
                                    </p:animClr>
                                    <p:animClr clrSpc="hsl" dir="cw">
                                      <p:cBhvr>
                                        <p:cTn id="84" dur="500" fill="hold"/>
                                        <p:tgtEl>
                                          <p:spTgt spid="4"/>
                                        </p:tgtEl>
                                        <p:attrNameLst>
                                          <p:attrName>fillcolor</p:attrName>
                                        </p:attrNameLst>
                                      </p:cBhvr>
                                      <p:by>
                                        <p:hsl h="0" s="-70588" l="0"/>
                                      </p:by>
                                    </p:animClr>
                                    <p:animClr clrSpc="hsl" dir="cw">
                                      <p:cBhvr>
                                        <p:cTn id="85" dur="500" fill="hold"/>
                                        <p:tgtEl>
                                          <p:spTgt spid="4"/>
                                        </p:tgtEl>
                                        <p:attrNameLst>
                                          <p:attrName>stroke.color</p:attrName>
                                        </p:attrNameLst>
                                      </p:cBhvr>
                                      <p:by>
                                        <p:hsl h="0" s="-70588" l="0"/>
                                      </p:by>
                                    </p:animClr>
                                    <p:set>
                                      <p:cBhvr>
                                        <p:cTn id="86" dur="500" fill="hold"/>
                                        <p:tgtEl>
                                          <p:spTgt spid="4"/>
                                        </p:tgtEl>
                                        <p:attrNameLst>
                                          <p:attrName>fill.type</p:attrName>
                                        </p:attrNameLst>
                                      </p:cBhvr>
                                      <p:to>
                                        <p:strVal val="solid"/>
                                      </p:to>
                                    </p:set>
                                  </p:childTnLst>
                                </p:cTn>
                              </p:par>
                            </p:childTnLst>
                          </p:cTn>
                        </p:par>
                        <p:par>
                          <p:cTn id="87" fill="hold" nodeType="afterGroup">
                            <p:stCondLst>
                              <p:cond delay="500"/>
                            </p:stCondLst>
                            <p:childTnLst>
                              <p:par>
                                <p:cTn id="88" presetID="22" presetClass="entr" presetSubtype="8" fill="hold" grpId="0" nodeType="afterEffect">
                                  <p:stCondLst>
                                    <p:cond delay="0"/>
                                  </p:stCondLst>
                                  <p:childTnLst>
                                    <p:set>
                                      <p:cBhvr>
                                        <p:cTn id="89" dur="1" fill="hold">
                                          <p:stCondLst>
                                            <p:cond delay="0"/>
                                          </p:stCondLst>
                                        </p:cTn>
                                        <p:tgtEl>
                                          <p:spTgt spid="8"/>
                                        </p:tgtEl>
                                        <p:attrNameLst>
                                          <p:attrName>style.visibility</p:attrName>
                                        </p:attrNameLst>
                                      </p:cBhvr>
                                      <p:to>
                                        <p:strVal val="visible"/>
                                      </p:to>
                                    </p:set>
                                    <p:animEffect transition="in" filter="wipe(left)">
                                      <p:cBhvr>
                                        <p:cTn id="90" dur="500"/>
                                        <p:tgtEl>
                                          <p:spTgt spid="8"/>
                                        </p:tgtEl>
                                      </p:cBhvr>
                                    </p:animEffect>
                                  </p:childTnLst>
                                </p:cTn>
                              </p:par>
                            </p:childTnLst>
                          </p:cTn>
                        </p:par>
                      </p:childTnLst>
                    </p:cTn>
                  </p:par>
                  <p:par>
                    <p:cTn id="91" fill="hold" nodeType="clickPar">
                      <p:stCondLst>
                        <p:cond delay="indefinite"/>
                      </p:stCondLst>
                      <p:childTnLst>
                        <p:par>
                          <p:cTn id="92" fill="hold" nodeType="withGroup">
                            <p:stCondLst>
                              <p:cond delay="0"/>
                            </p:stCondLst>
                            <p:childTnLst>
                              <p:par>
                                <p:cTn id="93" presetID="22" presetClass="entr" presetSubtype="8" fill="hold" grpId="0" nodeType="clickEffect">
                                  <p:stCondLst>
                                    <p:cond delay="0"/>
                                  </p:stCondLst>
                                  <p:childTnLst>
                                    <p:set>
                                      <p:cBhvr>
                                        <p:cTn id="94" dur="1" fill="hold">
                                          <p:stCondLst>
                                            <p:cond delay="0"/>
                                          </p:stCondLst>
                                        </p:cTn>
                                        <p:tgtEl>
                                          <p:spTgt spid="18"/>
                                        </p:tgtEl>
                                        <p:attrNameLst>
                                          <p:attrName>style.visibility</p:attrName>
                                        </p:attrNameLst>
                                      </p:cBhvr>
                                      <p:to>
                                        <p:strVal val="visible"/>
                                      </p:to>
                                    </p:set>
                                    <p:animEffect transition="in" filter="wipe(left)">
                                      <p:cBhvr>
                                        <p:cTn id="95" dur="500"/>
                                        <p:tgtEl>
                                          <p:spTgt spid="18"/>
                                        </p:tgtEl>
                                      </p:cBhvr>
                                    </p:animEffect>
                                  </p:childTnLst>
                                </p:cTn>
                              </p:par>
                            </p:childTnLst>
                          </p:cTn>
                        </p:par>
                        <p:par>
                          <p:cTn id="96" fill="hold" nodeType="afterGroup">
                            <p:stCondLst>
                              <p:cond delay="500"/>
                            </p:stCondLst>
                            <p:childTnLst>
                              <p:par>
                                <p:cTn id="97" presetID="22" presetClass="entr" presetSubtype="8" fill="hold" grpId="0" nodeType="afterEffect">
                                  <p:stCondLst>
                                    <p:cond delay="0"/>
                                  </p:stCondLst>
                                  <p:childTnLst>
                                    <p:set>
                                      <p:cBhvr>
                                        <p:cTn id="98" dur="1" fill="hold">
                                          <p:stCondLst>
                                            <p:cond delay="0"/>
                                          </p:stCondLst>
                                        </p:cTn>
                                        <p:tgtEl>
                                          <p:spTgt spid="17"/>
                                        </p:tgtEl>
                                        <p:attrNameLst>
                                          <p:attrName>style.visibility</p:attrName>
                                        </p:attrNameLst>
                                      </p:cBhvr>
                                      <p:to>
                                        <p:strVal val="visible"/>
                                      </p:to>
                                    </p:set>
                                    <p:animEffect transition="in" filter="wipe(left)">
                                      <p:cBhvr>
                                        <p:cTn id="99" dur="500"/>
                                        <p:tgtEl>
                                          <p:spTgt spid="17"/>
                                        </p:tgtEl>
                                      </p:cBhvr>
                                    </p:animEffect>
                                  </p:childTnLst>
                                </p:cTn>
                              </p:par>
                            </p:childTnLst>
                          </p:cTn>
                        </p:par>
                        <p:par>
                          <p:cTn id="100" fill="hold" nodeType="afterGroup">
                            <p:stCondLst>
                              <p:cond delay="1000"/>
                            </p:stCondLst>
                            <p:childTnLst>
                              <p:par>
                                <p:cTn id="101" presetID="22" presetClass="entr" presetSubtype="8" fill="hold" grpId="0" nodeType="afterEffect">
                                  <p:stCondLst>
                                    <p:cond delay="0"/>
                                  </p:stCondLst>
                                  <p:childTnLst>
                                    <p:set>
                                      <p:cBhvr>
                                        <p:cTn id="102" dur="1" fill="hold">
                                          <p:stCondLst>
                                            <p:cond delay="0"/>
                                          </p:stCondLst>
                                        </p:cTn>
                                        <p:tgtEl>
                                          <p:spTgt spid="15"/>
                                        </p:tgtEl>
                                        <p:attrNameLst>
                                          <p:attrName>style.visibility</p:attrName>
                                        </p:attrNameLst>
                                      </p:cBhvr>
                                      <p:to>
                                        <p:strVal val="visible"/>
                                      </p:to>
                                    </p:set>
                                    <p:animEffect transition="in" filter="wipe(left)">
                                      <p:cBhvr>
                                        <p:cTn id="103" dur="500"/>
                                        <p:tgtEl>
                                          <p:spTgt spid="15"/>
                                        </p:tgtEl>
                                      </p:cBhvr>
                                    </p:animEffect>
                                  </p:childTnLst>
                                </p:cTn>
                              </p:par>
                            </p:childTnLst>
                          </p:cTn>
                        </p:par>
                      </p:childTnLst>
                    </p:cTn>
                  </p:par>
                  <p:par>
                    <p:cTn id="104" fill="hold" nodeType="clickPar">
                      <p:stCondLst>
                        <p:cond delay="indefinite"/>
                      </p:stCondLst>
                      <p:childTnLst>
                        <p:par>
                          <p:cTn id="105" fill="hold" nodeType="withGroup">
                            <p:stCondLst>
                              <p:cond delay="0"/>
                            </p:stCondLst>
                            <p:childTnLst>
                              <p:par>
                                <p:cTn id="106" presetID="25" presetClass="emph" presetSubtype="0" fill="hold" grpId="1" nodeType="clickEffect">
                                  <p:stCondLst>
                                    <p:cond delay="0"/>
                                  </p:stCondLst>
                                  <p:childTnLst>
                                    <p:animClr clrSpc="hsl" dir="cw">
                                      <p:cBhvr override="childStyle">
                                        <p:cTn id="107" dur="500" fill="hold"/>
                                        <p:tgtEl>
                                          <p:spTgt spid="15"/>
                                        </p:tgtEl>
                                        <p:attrNameLst>
                                          <p:attrName>style.color</p:attrName>
                                        </p:attrNameLst>
                                      </p:cBhvr>
                                      <p:by>
                                        <p:hsl h="0" s="-70588" l="0"/>
                                      </p:by>
                                    </p:animClr>
                                    <p:animClr clrSpc="hsl" dir="cw">
                                      <p:cBhvr>
                                        <p:cTn id="108" dur="500" fill="hold"/>
                                        <p:tgtEl>
                                          <p:spTgt spid="15"/>
                                        </p:tgtEl>
                                        <p:attrNameLst>
                                          <p:attrName>fillcolor</p:attrName>
                                        </p:attrNameLst>
                                      </p:cBhvr>
                                      <p:by>
                                        <p:hsl h="0" s="-70588" l="0"/>
                                      </p:by>
                                    </p:animClr>
                                    <p:animClr clrSpc="hsl" dir="cw">
                                      <p:cBhvr>
                                        <p:cTn id="109" dur="500" fill="hold"/>
                                        <p:tgtEl>
                                          <p:spTgt spid="15"/>
                                        </p:tgtEl>
                                        <p:attrNameLst>
                                          <p:attrName>stroke.color</p:attrName>
                                        </p:attrNameLst>
                                      </p:cBhvr>
                                      <p:by>
                                        <p:hsl h="0" s="-70588" l="0"/>
                                      </p:by>
                                    </p:animClr>
                                    <p:set>
                                      <p:cBhvr>
                                        <p:cTn id="110" dur="500" fill="hold"/>
                                        <p:tgtEl>
                                          <p:spTgt spid="15"/>
                                        </p:tgtEl>
                                        <p:attrNameLst>
                                          <p:attrName>fill.type</p:attrName>
                                        </p:attrNameLst>
                                      </p:cBhvr>
                                      <p:to>
                                        <p:strVal val="solid"/>
                                      </p:to>
                                    </p:set>
                                  </p:childTnLst>
                                </p:cTn>
                              </p:par>
                            </p:childTnLst>
                          </p:cTn>
                        </p:par>
                        <p:par>
                          <p:cTn id="111" fill="hold" nodeType="afterGroup">
                            <p:stCondLst>
                              <p:cond delay="500"/>
                            </p:stCondLst>
                            <p:childTnLst>
                              <p:par>
                                <p:cTn id="112" presetID="22" presetClass="entr" presetSubtype="8" fill="hold" grpId="0" nodeType="afterEffect">
                                  <p:stCondLst>
                                    <p:cond delay="0"/>
                                  </p:stCondLst>
                                  <p:childTnLst>
                                    <p:set>
                                      <p:cBhvr>
                                        <p:cTn id="113" dur="1" fill="hold">
                                          <p:stCondLst>
                                            <p:cond delay="0"/>
                                          </p:stCondLst>
                                        </p:cTn>
                                        <p:tgtEl>
                                          <p:spTgt spid="19"/>
                                        </p:tgtEl>
                                        <p:attrNameLst>
                                          <p:attrName>style.visibility</p:attrName>
                                        </p:attrNameLst>
                                      </p:cBhvr>
                                      <p:to>
                                        <p:strVal val="visible"/>
                                      </p:to>
                                    </p:set>
                                    <p:animEffect transition="in" filter="wipe(left)">
                                      <p:cBhvr>
                                        <p:cTn id="114" dur="500"/>
                                        <p:tgtEl>
                                          <p:spTgt spid="19"/>
                                        </p:tgtEl>
                                      </p:cBhvr>
                                    </p:animEffect>
                                  </p:childTnLst>
                                </p:cTn>
                              </p:par>
                            </p:childTnLst>
                          </p:cTn>
                        </p:par>
                        <p:par>
                          <p:cTn id="115" fill="hold" nodeType="afterGroup">
                            <p:stCondLst>
                              <p:cond delay="1000"/>
                            </p:stCondLst>
                            <p:childTnLst>
                              <p:par>
                                <p:cTn id="116" presetID="22" presetClass="entr" presetSubtype="8" fill="hold" grpId="0" nodeType="afterEffect">
                                  <p:stCondLst>
                                    <p:cond delay="0"/>
                                  </p:stCondLst>
                                  <p:childTnLst>
                                    <p:set>
                                      <p:cBhvr>
                                        <p:cTn id="117" dur="1" fill="hold">
                                          <p:stCondLst>
                                            <p:cond delay="0"/>
                                          </p:stCondLst>
                                        </p:cTn>
                                        <p:tgtEl>
                                          <p:spTgt spid="16"/>
                                        </p:tgtEl>
                                        <p:attrNameLst>
                                          <p:attrName>style.visibility</p:attrName>
                                        </p:attrNameLst>
                                      </p:cBhvr>
                                      <p:to>
                                        <p:strVal val="visible"/>
                                      </p:to>
                                    </p:set>
                                    <p:animEffect transition="in" filter="wipe(left)">
                                      <p:cBhvr>
                                        <p:cTn id="1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11" grpId="0" animBg="1"/>
      <p:bldP spid="13" grpId="0" animBg="1"/>
      <p:bldP spid="17" grpId="0" animBg="1"/>
      <p:bldP spid="19" grpId="0" animBg="1"/>
      <p:bldP spid="3" grpId="0" animBg="1"/>
      <p:bldP spid="3" grpId="1" animBg="1"/>
      <p:bldP spid="4" grpId="0" animBg="1"/>
      <p:bldP spid="4" grpId="1" animBg="1"/>
      <p:bldP spid="6" grpId="0" animBg="1"/>
      <p:bldP spid="8" grpId="0" animBg="1"/>
      <p:bldP spid="9" grpId="0" animBg="1" autoUpdateAnimBg="0"/>
      <p:bldP spid="10" grpId="0" animBg="1"/>
      <p:bldP spid="10" grpId="1" animBg="1"/>
      <p:bldP spid="12" grpId="0" animBg="1"/>
      <p:bldP spid="12" grpId="1" animBg="1"/>
      <p:bldP spid="14" grpId="0" animBg="1"/>
      <p:bldP spid="15" grpId="0" animBg="1"/>
      <p:bldP spid="15" grpId="1" animBg="1"/>
      <p:bldP spid="16" grpId="0" animBg="1"/>
      <p:bldP spid="18" grpId="0" animBg="1"/>
      <p:bldP spid="20" grpId="0" animBg="1"/>
      <p:bldP spid="20" grpId="1"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2"/>
          <p:cNvSpPr>
            <a:spLocks noGrp="1"/>
          </p:cNvSpPr>
          <p:nvPr>
            <p:ph type="title"/>
          </p:nvPr>
        </p:nvSpPr>
        <p:spPr>
          <a:xfrm>
            <a:off x="457200" y="233362"/>
            <a:ext cx="8229600" cy="1066800"/>
          </a:xfrm>
        </p:spPr>
        <p:txBody>
          <a:bodyPr>
            <a:normAutofit/>
          </a:bodyPr>
          <a:lstStyle/>
          <a:p>
            <a:r>
              <a:rPr lang="en-US" sz="3600" dirty="0"/>
              <a:t>Classifying consumer products</a:t>
            </a:r>
          </a:p>
        </p:txBody>
      </p:sp>
      <p:sp>
        <p:nvSpPr>
          <p:cNvPr id="54275" name="Content Placeholder 5"/>
          <p:cNvSpPr>
            <a:spLocks noGrp="1"/>
          </p:cNvSpPr>
          <p:nvPr>
            <p:ph idx="1"/>
          </p:nvPr>
        </p:nvSpPr>
        <p:spPr>
          <a:xfrm>
            <a:off x="304800" y="995362"/>
            <a:ext cx="8300113" cy="4186238"/>
          </a:xfrm>
        </p:spPr>
        <p:txBody>
          <a:bodyPr>
            <a:normAutofit/>
          </a:bodyPr>
          <a:lstStyle/>
          <a:p>
            <a:pPr marL="65087" indent="0">
              <a:buNone/>
            </a:pPr>
            <a:r>
              <a:rPr lang="en-US" sz="1800" dirty="0"/>
              <a:t>Casey Winston wanted to purchase a new set of towels for her mother as a Mother’s Day present. Casey knew her mom had never given much thought to her bathroom towels, but Casey wanted to find some really nice towels for her mom. Casey also had a limited budget. So Casey went to her local Kohl’s department store and looked through several different brands and styles of bath towels. She compared them on softness, size, absorbency, and price. She then went to her local Bed Bath &amp; Beyond store to look at some other towels. She finally purchased a set that was mid-priced and really soft and absorbent.  </a:t>
            </a:r>
          </a:p>
          <a:p>
            <a:endParaRPr lang="en-US" sz="1800" dirty="0"/>
          </a:p>
        </p:txBody>
      </p:sp>
      <p:sp>
        <p:nvSpPr>
          <p:cNvPr id="5" name="AutoShape 3"/>
          <p:cNvSpPr>
            <a:spLocks noChangeArrowheads="1"/>
          </p:cNvSpPr>
          <p:nvPr/>
        </p:nvSpPr>
        <p:spPr bwMode="auto">
          <a:xfrm>
            <a:off x="3151909" y="38862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Homogeneous Shopping Products</a:t>
            </a:r>
          </a:p>
        </p:txBody>
      </p:sp>
      <p:sp>
        <p:nvSpPr>
          <p:cNvPr id="54278" name="AutoShape 4"/>
          <p:cNvSpPr>
            <a:spLocks noChangeArrowheads="1"/>
          </p:cNvSpPr>
          <p:nvPr/>
        </p:nvSpPr>
        <p:spPr bwMode="auto">
          <a:xfrm>
            <a:off x="3124200" y="45720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Heterogeneous Shopping Products</a:t>
            </a:r>
          </a:p>
        </p:txBody>
      </p:sp>
      <p:sp>
        <p:nvSpPr>
          <p:cNvPr id="7" name="AutoShape 15"/>
          <p:cNvSpPr>
            <a:spLocks noChangeArrowheads="1"/>
          </p:cNvSpPr>
          <p:nvPr/>
        </p:nvSpPr>
        <p:spPr bwMode="auto">
          <a:xfrm>
            <a:off x="103909" y="45720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Impulse Products</a:t>
            </a:r>
          </a:p>
        </p:txBody>
      </p:sp>
      <p:sp>
        <p:nvSpPr>
          <p:cNvPr id="8" name="AutoShape 18"/>
          <p:cNvSpPr>
            <a:spLocks noChangeArrowheads="1"/>
          </p:cNvSpPr>
          <p:nvPr/>
        </p:nvSpPr>
        <p:spPr bwMode="auto">
          <a:xfrm>
            <a:off x="103909" y="51816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Emergency Products</a:t>
            </a:r>
          </a:p>
        </p:txBody>
      </p:sp>
      <p:sp>
        <p:nvSpPr>
          <p:cNvPr id="9" name="AutoShape 21"/>
          <p:cNvSpPr>
            <a:spLocks noChangeArrowheads="1"/>
          </p:cNvSpPr>
          <p:nvPr/>
        </p:nvSpPr>
        <p:spPr bwMode="auto">
          <a:xfrm>
            <a:off x="103909" y="4033838"/>
            <a:ext cx="2895600" cy="385762"/>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Staples</a:t>
            </a:r>
          </a:p>
        </p:txBody>
      </p:sp>
      <p:sp>
        <p:nvSpPr>
          <p:cNvPr id="10" name="AutoShape 24"/>
          <p:cNvSpPr>
            <a:spLocks noChangeArrowheads="1"/>
          </p:cNvSpPr>
          <p:nvPr/>
        </p:nvSpPr>
        <p:spPr bwMode="auto">
          <a:xfrm>
            <a:off x="6019800" y="41148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New Unsought Products</a:t>
            </a:r>
          </a:p>
        </p:txBody>
      </p:sp>
      <p:sp>
        <p:nvSpPr>
          <p:cNvPr id="11" name="AutoShape 25"/>
          <p:cNvSpPr>
            <a:spLocks noChangeArrowheads="1"/>
          </p:cNvSpPr>
          <p:nvPr/>
        </p:nvSpPr>
        <p:spPr bwMode="auto">
          <a:xfrm>
            <a:off x="6019800" y="48768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Regular Unsought Products</a:t>
            </a:r>
          </a:p>
        </p:txBody>
      </p:sp>
      <p:sp>
        <p:nvSpPr>
          <p:cNvPr id="12" name="AutoShape 12"/>
          <p:cNvSpPr>
            <a:spLocks noChangeArrowheads="1"/>
          </p:cNvSpPr>
          <p:nvPr/>
        </p:nvSpPr>
        <p:spPr bwMode="auto">
          <a:xfrm>
            <a:off x="3124200" y="5334000"/>
            <a:ext cx="2743200" cy="381000"/>
          </a:xfrm>
          <a:prstGeom prst="roundRect">
            <a:avLst>
              <a:gd name="adj" fmla="val 401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Specialty Products</a:t>
            </a:r>
          </a:p>
        </p:txBody>
      </p:sp>
    </p:spTree>
    <p:custDataLst>
      <p:tags r:id="rId1"/>
    </p:custDataLst>
    <p:extLst>
      <p:ext uri="{BB962C8B-B14F-4D97-AF65-F5344CB8AC3E}">
        <p14:creationId xmlns:p14="http://schemas.microsoft.com/office/powerpoint/2010/main" val="1415089327"/>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1" fill="hold" grpId="0" nodeType="clickEffect">
                                  <p:stCondLst>
                                    <p:cond delay="0"/>
                                  </p:stCondLst>
                                  <p:childTnLst>
                                    <p:animEffect transition="out" filter="wipe(up)">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par>
                          <p:cTn id="8" fill="hold" nodeType="afterGroup">
                            <p:stCondLst>
                              <p:cond delay="500"/>
                            </p:stCondLst>
                            <p:childTnLst>
                              <p:par>
                                <p:cTn id="9" presetID="22" presetClass="exit" presetSubtype="1" fill="hold" grpId="0" nodeType="afterEffect">
                                  <p:stCondLst>
                                    <p:cond delay="0"/>
                                  </p:stCondLst>
                                  <p:childTnLst>
                                    <p:animEffect transition="out" filter="wipe(up)">
                                      <p:cBhvr>
                                        <p:cTn id="10" dur="500"/>
                                        <p:tgtEl>
                                          <p:spTgt spid="10"/>
                                        </p:tgtEl>
                                      </p:cBhvr>
                                    </p:animEffect>
                                    <p:set>
                                      <p:cBhvr>
                                        <p:cTn id="11" dur="1" fill="hold">
                                          <p:stCondLst>
                                            <p:cond delay="499"/>
                                          </p:stCondLst>
                                        </p:cTn>
                                        <p:tgtEl>
                                          <p:spTgt spid="10"/>
                                        </p:tgtEl>
                                        <p:attrNameLst>
                                          <p:attrName>style.visibility</p:attrName>
                                        </p:attrNameLst>
                                      </p:cBhvr>
                                      <p:to>
                                        <p:strVal val="hidden"/>
                                      </p:to>
                                    </p:set>
                                  </p:childTnLst>
                                </p:cTn>
                              </p:par>
                            </p:childTnLst>
                          </p:cTn>
                        </p:par>
                        <p:par>
                          <p:cTn id="12" fill="hold" nodeType="afterGroup">
                            <p:stCondLst>
                              <p:cond delay="1000"/>
                            </p:stCondLst>
                            <p:childTnLst>
                              <p:par>
                                <p:cTn id="13" presetID="22" presetClass="exit" presetSubtype="1" fill="hold" grpId="0" nodeType="afterEffect">
                                  <p:stCondLst>
                                    <p:cond delay="0"/>
                                  </p:stCondLst>
                                  <p:childTnLst>
                                    <p:animEffect transition="out" filter="wipe(up)">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xit" presetSubtype="1" fill="hold" grpId="0" nodeType="clickEffect">
                                  <p:stCondLst>
                                    <p:cond delay="0"/>
                                  </p:stCondLst>
                                  <p:childTnLst>
                                    <p:animEffect transition="out" filter="wipe(up)">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par>
                          <p:cTn id="21" fill="hold" nodeType="afterGroup">
                            <p:stCondLst>
                              <p:cond delay="500"/>
                            </p:stCondLst>
                            <p:childTnLst>
                              <p:par>
                                <p:cTn id="22" presetID="22" presetClass="exit" presetSubtype="1" fill="hold" grpId="0" nodeType="afterEffect">
                                  <p:stCondLst>
                                    <p:cond delay="0"/>
                                  </p:stCondLst>
                                  <p:childTnLst>
                                    <p:animEffect transition="out" filter="wipe(up)">
                                      <p:cBhvr>
                                        <p:cTn id="23" dur="500"/>
                                        <p:tgtEl>
                                          <p:spTgt spid="8"/>
                                        </p:tgtEl>
                                      </p:cBhvr>
                                    </p:animEffect>
                                    <p:set>
                                      <p:cBhvr>
                                        <p:cTn id="24" dur="1" fill="hold">
                                          <p:stCondLst>
                                            <p:cond delay="499"/>
                                          </p:stCondLst>
                                        </p:cTn>
                                        <p:tgtEl>
                                          <p:spTgt spid="8"/>
                                        </p:tgtEl>
                                        <p:attrNameLst>
                                          <p:attrName>style.visibility</p:attrName>
                                        </p:attrNameLst>
                                      </p:cBhvr>
                                      <p:to>
                                        <p:strVal val="hidden"/>
                                      </p:to>
                                    </p:set>
                                  </p:childTnLst>
                                </p:cTn>
                              </p:par>
                            </p:childTnLst>
                          </p:cTn>
                        </p:par>
                        <p:par>
                          <p:cTn id="25" fill="hold" nodeType="afterGroup">
                            <p:stCondLst>
                              <p:cond delay="1000"/>
                            </p:stCondLst>
                            <p:childTnLst>
                              <p:par>
                                <p:cTn id="26" presetID="22" presetClass="exit" presetSubtype="1" fill="hold" grpId="0" nodeType="afterEffect">
                                  <p:stCondLst>
                                    <p:cond delay="0"/>
                                  </p:stCondLst>
                                  <p:childTnLst>
                                    <p:animEffect transition="out" filter="wipe(up)">
                                      <p:cBhvr>
                                        <p:cTn id="27" dur="500"/>
                                        <p:tgtEl>
                                          <p:spTgt spid="11"/>
                                        </p:tgtEl>
                                      </p:cBhvr>
                                    </p:animEffect>
                                    <p:set>
                                      <p:cBhvr>
                                        <p:cTn id="28" dur="1" fill="hold">
                                          <p:stCondLst>
                                            <p:cond delay="499"/>
                                          </p:stCondLst>
                                        </p:cTn>
                                        <p:tgtEl>
                                          <p:spTgt spid="11"/>
                                        </p:tgtEl>
                                        <p:attrNameLst>
                                          <p:attrName>style.visibility</p:attrName>
                                        </p:attrNameLst>
                                      </p:cBhvr>
                                      <p:to>
                                        <p:strVal val="hidden"/>
                                      </p:to>
                                    </p:set>
                                  </p:childTnLst>
                                </p:cTn>
                              </p:par>
                            </p:childTnLst>
                          </p:cTn>
                        </p:par>
                        <p:par>
                          <p:cTn id="29" fill="hold" nodeType="afterGroup">
                            <p:stCondLst>
                              <p:cond delay="1500"/>
                            </p:stCondLst>
                            <p:childTnLst>
                              <p:par>
                                <p:cTn id="30" presetID="22" presetClass="exit" presetSubtype="1" fill="hold" grpId="0" nodeType="afterEffect">
                                  <p:stCondLst>
                                    <p:cond delay="0"/>
                                  </p:stCondLst>
                                  <p:childTnLst>
                                    <p:animEffect transition="out" filter="wipe(up)">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animBg="1"/>
      <p:bldP spid="8" grpId="0" animBg="1"/>
      <p:bldP spid="9" grpId="0" animBg="1"/>
      <p:bldP spid="10" grpId="0" animBg="1"/>
      <p:bldP spid="11" grpId="0" animBg="1"/>
      <p:bldP spid="12"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9" name="Content Placeholder 5"/>
          <p:cNvSpPr>
            <a:spLocks noGrp="1"/>
          </p:cNvSpPr>
          <p:nvPr>
            <p:ph idx="1"/>
          </p:nvPr>
        </p:nvSpPr>
        <p:spPr>
          <a:xfrm>
            <a:off x="457200" y="914400"/>
            <a:ext cx="8229600" cy="2895600"/>
          </a:xfrm>
        </p:spPr>
        <p:txBody>
          <a:bodyPr>
            <a:normAutofit/>
          </a:bodyPr>
          <a:lstStyle/>
          <a:p>
            <a:pPr marL="65087" indent="0">
              <a:buNone/>
            </a:pPr>
            <a:r>
              <a:rPr lang="en-US" sz="2400" dirty="0"/>
              <a:t>Jeremy Bower walked into a Walmart store and told the clerk he wanted to buy a set of bath towels. The clerk said the store carried several different brands including Mainstays, Utica, Better Homes and Gardens, and Hotel Style. "I'll take the one with the lowest price," Jeremy told the clerk.</a:t>
            </a:r>
          </a:p>
        </p:txBody>
      </p:sp>
      <p:sp>
        <p:nvSpPr>
          <p:cNvPr id="55301" name="AutoShape 3"/>
          <p:cNvSpPr>
            <a:spLocks noChangeArrowheads="1"/>
          </p:cNvSpPr>
          <p:nvPr/>
        </p:nvSpPr>
        <p:spPr bwMode="auto">
          <a:xfrm>
            <a:off x="3352800" y="35814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Homogeneous Shopping Products</a:t>
            </a:r>
          </a:p>
        </p:txBody>
      </p:sp>
      <p:sp>
        <p:nvSpPr>
          <p:cNvPr id="6" name="AutoShape 4"/>
          <p:cNvSpPr>
            <a:spLocks noChangeArrowheads="1"/>
          </p:cNvSpPr>
          <p:nvPr/>
        </p:nvSpPr>
        <p:spPr bwMode="auto">
          <a:xfrm>
            <a:off x="3352800" y="43434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Heterogeneous Shopping Products</a:t>
            </a:r>
          </a:p>
        </p:txBody>
      </p:sp>
      <p:sp>
        <p:nvSpPr>
          <p:cNvPr id="7" name="AutoShape 15"/>
          <p:cNvSpPr>
            <a:spLocks noChangeArrowheads="1"/>
          </p:cNvSpPr>
          <p:nvPr/>
        </p:nvSpPr>
        <p:spPr bwMode="auto">
          <a:xfrm>
            <a:off x="304800" y="43434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Impulse Products</a:t>
            </a:r>
          </a:p>
        </p:txBody>
      </p:sp>
      <p:sp>
        <p:nvSpPr>
          <p:cNvPr id="8" name="AutoShape 18"/>
          <p:cNvSpPr>
            <a:spLocks noChangeArrowheads="1"/>
          </p:cNvSpPr>
          <p:nvPr/>
        </p:nvSpPr>
        <p:spPr bwMode="auto">
          <a:xfrm>
            <a:off x="304800" y="49530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Emergency Products</a:t>
            </a:r>
          </a:p>
        </p:txBody>
      </p:sp>
      <p:sp>
        <p:nvSpPr>
          <p:cNvPr id="9" name="AutoShape 21"/>
          <p:cNvSpPr>
            <a:spLocks noChangeArrowheads="1"/>
          </p:cNvSpPr>
          <p:nvPr/>
        </p:nvSpPr>
        <p:spPr bwMode="auto">
          <a:xfrm>
            <a:off x="304800" y="3805238"/>
            <a:ext cx="2895600" cy="385762"/>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Staples</a:t>
            </a:r>
          </a:p>
        </p:txBody>
      </p:sp>
      <p:sp>
        <p:nvSpPr>
          <p:cNvPr id="10" name="AutoShape 24"/>
          <p:cNvSpPr>
            <a:spLocks noChangeArrowheads="1"/>
          </p:cNvSpPr>
          <p:nvPr/>
        </p:nvSpPr>
        <p:spPr bwMode="auto">
          <a:xfrm>
            <a:off x="6248400" y="38862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New Unsought Products</a:t>
            </a:r>
          </a:p>
        </p:txBody>
      </p:sp>
      <p:sp>
        <p:nvSpPr>
          <p:cNvPr id="11" name="AutoShape 25"/>
          <p:cNvSpPr>
            <a:spLocks noChangeArrowheads="1"/>
          </p:cNvSpPr>
          <p:nvPr/>
        </p:nvSpPr>
        <p:spPr bwMode="auto">
          <a:xfrm>
            <a:off x="6248400" y="46482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Regular Unsought Products</a:t>
            </a:r>
          </a:p>
        </p:txBody>
      </p:sp>
      <p:sp>
        <p:nvSpPr>
          <p:cNvPr id="12" name="AutoShape 12"/>
          <p:cNvSpPr>
            <a:spLocks noChangeArrowheads="1"/>
          </p:cNvSpPr>
          <p:nvPr/>
        </p:nvSpPr>
        <p:spPr bwMode="auto">
          <a:xfrm>
            <a:off x="3352800" y="5105400"/>
            <a:ext cx="2743200" cy="381000"/>
          </a:xfrm>
          <a:prstGeom prst="roundRect">
            <a:avLst>
              <a:gd name="adj" fmla="val 401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Specialty Products</a:t>
            </a:r>
          </a:p>
        </p:txBody>
      </p:sp>
      <p:sp>
        <p:nvSpPr>
          <p:cNvPr id="13" name="Title 2"/>
          <p:cNvSpPr>
            <a:spLocks noGrp="1"/>
          </p:cNvSpPr>
          <p:nvPr>
            <p:ph type="title"/>
          </p:nvPr>
        </p:nvSpPr>
        <p:spPr>
          <a:xfrm>
            <a:off x="457200" y="233362"/>
            <a:ext cx="8229600" cy="1066800"/>
          </a:xfrm>
        </p:spPr>
        <p:txBody>
          <a:bodyPr>
            <a:normAutofit/>
          </a:bodyPr>
          <a:lstStyle/>
          <a:p>
            <a:r>
              <a:rPr lang="en-US" sz="3600" dirty="0"/>
              <a:t>Classifying consumer products</a:t>
            </a:r>
          </a:p>
        </p:txBody>
      </p:sp>
    </p:spTree>
    <p:custDataLst>
      <p:tags r:id="rId1"/>
    </p:custDataLst>
    <p:extLst>
      <p:ext uri="{BB962C8B-B14F-4D97-AF65-F5344CB8AC3E}">
        <p14:creationId xmlns:p14="http://schemas.microsoft.com/office/powerpoint/2010/main" val="211702583"/>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1" fill="hold" grpId="0" nodeType="clickEffect">
                                  <p:stCondLst>
                                    <p:cond delay="0"/>
                                  </p:stCondLst>
                                  <p:childTnLst>
                                    <p:animEffect transition="out" filter="wipe(up)">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par>
                          <p:cTn id="8" fill="hold" nodeType="afterGroup">
                            <p:stCondLst>
                              <p:cond delay="500"/>
                            </p:stCondLst>
                            <p:childTnLst>
                              <p:par>
                                <p:cTn id="9" presetID="22" presetClass="exit" presetSubtype="1" fill="hold" grpId="0" nodeType="afterEffect">
                                  <p:stCondLst>
                                    <p:cond delay="0"/>
                                  </p:stCondLst>
                                  <p:childTnLst>
                                    <p:animEffect transition="out" filter="wipe(up)">
                                      <p:cBhvr>
                                        <p:cTn id="10" dur="500"/>
                                        <p:tgtEl>
                                          <p:spTgt spid="10"/>
                                        </p:tgtEl>
                                      </p:cBhvr>
                                    </p:animEffect>
                                    <p:set>
                                      <p:cBhvr>
                                        <p:cTn id="11" dur="1" fill="hold">
                                          <p:stCondLst>
                                            <p:cond delay="499"/>
                                          </p:stCondLst>
                                        </p:cTn>
                                        <p:tgtEl>
                                          <p:spTgt spid="10"/>
                                        </p:tgtEl>
                                        <p:attrNameLst>
                                          <p:attrName>style.visibility</p:attrName>
                                        </p:attrNameLst>
                                      </p:cBhvr>
                                      <p:to>
                                        <p:strVal val="hidden"/>
                                      </p:to>
                                    </p:set>
                                  </p:childTnLst>
                                </p:cTn>
                              </p:par>
                            </p:childTnLst>
                          </p:cTn>
                        </p:par>
                        <p:par>
                          <p:cTn id="12" fill="hold" nodeType="afterGroup">
                            <p:stCondLst>
                              <p:cond delay="1000"/>
                            </p:stCondLst>
                            <p:childTnLst>
                              <p:par>
                                <p:cTn id="13" presetID="22" presetClass="exit" presetSubtype="1" fill="hold" grpId="0" nodeType="afterEffect">
                                  <p:stCondLst>
                                    <p:cond delay="0"/>
                                  </p:stCondLst>
                                  <p:childTnLst>
                                    <p:animEffect transition="out" filter="wipe(up)">
                                      <p:cBhvr>
                                        <p:cTn id="14" dur="500"/>
                                        <p:tgtEl>
                                          <p:spTgt spid="12"/>
                                        </p:tgtEl>
                                      </p:cBhvr>
                                    </p:animEffect>
                                    <p:set>
                                      <p:cBhvr>
                                        <p:cTn id="15" dur="1" fill="hold">
                                          <p:stCondLst>
                                            <p:cond delay="499"/>
                                          </p:stCondLst>
                                        </p:cTn>
                                        <p:tgtEl>
                                          <p:spTgt spid="12"/>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xit" presetSubtype="1" fill="hold" grpId="0" nodeType="clickEffect">
                                  <p:stCondLst>
                                    <p:cond delay="0"/>
                                  </p:stCondLst>
                                  <p:childTnLst>
                                    <p:animEffect transition="out" filter="wipe(up)">
                                      <p:cBhvr>
                                        <p:cTn id="19" dur="500"/>
                                        <p:tgtEl>
                                          <p:spTgt spid="8"/>
                                        </p:tgtEl>
                                      </p:cBhvr>
                                    </p:animEffect>
                                    <p:set>
                                      <p:cBhvr>
                                        <p:cTn id="20" dur="1" fill="hold">
                                          <p:stCondLst>
                                            <p:cond delay="499"/>
                                          </p:stCondLst>
                                        </p:cTn>
                                        <p:tgtEl>
                                          <p:spTgt spid="8"/>
                                        </p:tgtEl>
                                        <p:attrNameLst>
                                          <p:attrName>style.visibility</p:attrName>
                                        </p:attrNameLst>
                                      </p:cBhvr>
                                      <p:to>
                                        <p:strVal val="hidden"/>
                                      </p:to>
                                    </p:set>
                                  </p:childTnLst>
                                </p:cTn>
                              </p:par>
                            </p:childTnLst>
                          </p:cTn>
                        </p:par>
                        <p:par>
                          <p:cTn id="21" fill="hold" nodeType="afterGroup">
                            <p:stCondLst>
                              <p:cond delay="500"/>
                            </p:stCondLst>
                            <p:childTnLst>
                              <p:par>
                                <p:cTn id="22" presetID="22" presetClass="exit" presetSubtype="1" fill="hold" grpId="0" nodeType="afterEffect">
                                  <p:stCondLst>
                                    <p:cond delay="0"/>
                                  </p:stCondLst>
                                  <p:childTnLst>
                                    <p:animEffect transition="out" filter="wipe(up)">
                                      <p:cBhvr>
                                        <p:cTn id="23" dur="500"/>
                                        <p:tgtEl>
                                          <p:spTgt spid="11"/>
                                        </p:tgtEl>
                                      </p:cBhvr>
                                    </p:animEffect>
                                    <p:set>
                                      <p:cBhvr>
                                        <p:cTn id="24" dur="1" fill="hold">
                                          <p:stCondLst>
                                            <p:cond delay="499"/>
                                          </p:stCondLst>
                                        </p:cTn>
                                        <p:tgtEl>
                                          <p:spTgt spid="11"/>
                                        </p:tgtEl>
                                        <p:attrNameLst>
                                          <p:attrName>style.visibility</p:attrName>
                                        </p:attrNameLst>
                                      </p:cBhvr>
                                      <p:to>
                                        <p:strVal val="hidden"/>
                                      </p:to>
                                    </p:set>
                                  </p:childTnLst>
                                </p:cTn>
                              </p:par>
                            </p:childTnLst>
                          </p:cTn>
                        </p:par>
                        <p:par>
                          <p:cTn id="25" fill="hold" nodeType="afterGroup">
                            <p:stCondLst>
                              <p:cond delay="1000"/>
                            </p:stCondLst>
                            <p:childTnLst>
                              <p:par>
                                <p:cTn id="26" presetID="22" presetClass="exit" presetSubtype="1" fill="hold" grpId="0" nodeType="afterEffect">
                                  <p:stCondLst>
                                    <p:cond delay="0"/>
                                  </p:stCondLst>
                                  <p:childTnLst>
                                    <p:animEffect transition="out" filter="wipe(up)">
                                      <p:cBhvr>
                                        <p:cTn id="27" dur="500"/>
                                        <p:tgtEl>
                                          <p:spTgt spid="7"/>
                                        </p:tgtEl>
                                      </p:cBhvr>
                                    </p:animEffect>
                                    <p:set>
                                      <p:cBhvr>
                                        <p:cTn id="28" dur="1" fill="hold">
                                          <p:stCondLst>
                                            <p:cond delay="499"/>
                                          </p:stCondLst>
                                        </p:cTn>
                                        <p:tgtEl>
                                          <p:spTgt spid="7"/>
                                        </p:tgtEl>
                                        <p:attrNameLst>
                                          <p:attrName>style.visibility</p:attrName>
                                        </p:attrNameLst>
                                      </p:cBhvr>
                                      <p:to>
                                        <p:strVal val="hidden"/>
                                      </p:to>
                                    </p:set>
                                  </p:childTnLst>
                                </p:cTn>
                              </p:par>
                            </p:childTnLst>
                          </p:cTn>
                        </p:par>
                        <p:par>
                          <p:cTn id="29" fill="hold" nodeType="afterGroup">
                            <p:stCondLst>
                              <p:cond delay="1500"/>
                            </p:stCondLst>
                            <p:childTnLst>
                              <p:par>
                                <p:cTn id="30" presetID="22" presetClass="exit" presetSubtype="1" fill="hold" grpId="0" nodeType="afterEffect">
                                  <p:stCondLst>
                                    <p:cond delay="0"/>
                                  </p:stCondLst>
                                  <p:childTnLst>
                                    <p:animEffect transition="out" filter="wipe(up)">
                                      <p:cBhvr>
                                        <p:cTn id="31" dur="500"/>
                                        <p:tgtEl>
                                          <p:spTgt spid="6"/>
                                        </p:tgtEl>
                                      </p:cBhvr>
                                    </p:animEffect>
                                    <p:set>
                                      <p:cBhvr>
                                        <p:cTn id="32" dur="1" fill="hold">
                                          <p:stCondLst>
                                            <p:cond delay="499"/>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Title 2"/>
          <p:cNvSpPr>
            <a:spLocks noGrp="1"/>
          </p:cNvSpPr>
          <p:nvPr>
            <p:ph type="title"/>
          </p:nvPr>
        </p:nvSpPr>
        <p:spPr>
          <a:xfrm>
            <a:off x="457200" y="228600"/>
            <a:ext cx="8229600" cy="838200"/>
          </a:xfrm>
        </p:spPr>
        <p:txBody>
          <a:bodyPr>
            <a:normAutofit/>
          </a:bodyPr>
          <a:lstStyle/>
          <a:p>
            <a:r>
              <a:rPr lang="en-US" sz="3600" dirty="0"/>
              <a:t>Classifying consumer products</a:t>
            </a:r>
          </a:p>
        </p:txBody>
      </p:sp>
      <p:sp>
        <p:nvSpPr>
          <p:cNvPr id="56323" name="Content Placeholder 5"/>
          <p:cNvSpPr>
            <a:spLocks noGrp="1"/>
          </p:cNvSpPr>
          <p:nvPr>
            <p:ph idx="1"/>
          </p:nvPr>
        </p:nvSpPr>
        <p:spPr>
          <a:xfrm>
            <a:off x="266700" y="1028476"/>
            <a:ext cx="8610600" cy="4419600"/>
          </a:xfrm>
        </p:spPr>
        <p:txBody>
          <a:bodyPr>
            <a:noAutofit/>
          </a:bodyPr>
          <a:lstStyle/>
          <a:p>
            <a:pPr marL="65087" indent="0">
              <a:buNone/>
            </a:pPr>
            <a:r>
              <a:rPr lang="en-US" sz="2000" dirty="0"/>
              <a:t>After an overnight stay at her cousin’s house, Dawn Brady took a shower. She was impressed with the soft and luxurious towel she used to dry herself. Her cousin said the towels were </a:t>
            </a:r>
            <a:r>
              <a:rPr lang="en-US" sz="2000" dirty="0" err="1"/>
              <a:t>Wamsutta</a:t>
            </a:r>
            <a:r>
              <a:rPr lang="en-US" sz="2000" dirty="0"/>
              <a:t> Turkish cotton bath towels and he bought them online at Amazon for a reasonable price. A few days later Dawn stopped at a Target store to look for the same towels, but Target did not carry the brand.  She then visited a </a:t>
            </a:r>
            <a:r>
              <a:rPr lang="en-US" sz="2000" dirty="0" err="1"/>
              <a:t>JCPenney</a:t>
            </a:r>
            <a:r>
              <a:rPr lang="en-US" sz="2000" dirty="0"/>
              <a:t> store that also didn’t carry the brand. Finally, she went to Bed Bath &amp; Beyond where she found the towels. They were not on sale. While she knew they were lower priced online, she bought them at Bed Bath &amp; Beyond anyway. </a:t>
            </a:r>
          </a:p>
        </p:txBody>
      </p:sp>
      <p:sp>
        <p:nvSpPr>
          <p:cNvPr id="5" name="AutoShape 3"/>
          <p:cNvSpPr>
            <a:spLocks noChangeArrowheads="1"/>
          </p:cNvSpPr>
          <p:nvPr/>
        </p:nvSpPr>
        <p:spPr bwMode="auto">
          <a:xfrm>
            <a:off x="3352800" y="43434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Homogeneous Shopping Products</a:t>
            </a:r>
          </a:p>
        </p:txBody>
      </p:sp>
      <p:sp>
        <p:nvSpPr>
          <p:cNvPr id="6" name="AutoShape 4"/>
          <p:cNvSpPr>
            <a:spLocks noChangeArrowheads="1"/>
          </p:cNvSpPr>
          <p:nvPr/>
        </p:nvSpPr>
        <p:spPr bwMode="auto">
          <a:xfrm>
            <a:off x="3352800" y="51054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Heterogeneous Shopping Products</a:t>
            </a:r>
          </a:p>
        </p:txBody>
      </p:sp>
      <p:sp>
        <p:nvSpPr>
          <p:cNvPr id="7" name="AutoShape 15"/>
          <p:cNvSpPr>
            <a:spLocks noChangeArrowheads="1"/>
          </p:cNvSpPr>
          <p:nvPr/>
        </p:nvSpPr>
        <p:spPr bwMode="auto">
          <a:xfrm>
            <a:off x="304800" y="51054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Impulse Products</a:t>
            </a:r>
          </a:p>
        </p:txBody>
      </p:sp>
      <p:sp>
        <p:nvSpPr>
          <p:cNvPr id="8" name="AutoShape 18"/>
          <p:cNvSpPr>
            <a:spLocks noChangeArrowheads="1"/>
          </p:cNvSpPr>
          <p:nvPr/>
        </p:nvSpPr>
        <p:spPr bwMode="auto">
          <a:xfrm>
            <a:off x="304800" y="57150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Emergency Products</a:t>
            </a:r>
          </a:p>
        </p:txBody>
      </p:sp>
      <p:sp>
        <p:nvSpPr>
          <p:cNvPr id="9" name="AutoShape 21"/>
          <p:cNvSpPr>
            <a:spLocks noChangeArrowheads="1"/>
          </p:cNvSpPr>
          <p:nvPr/>
        </p:nvSpPr>
        <p:spPr bwMode="auto">
          <a:xfrm>
            <a:off x="304800" y="4567238"/>
            <a:ext cx="2895600" cy="385762"/>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Staples</a:t>
            </a:r>
          </a:p>
        </p:txBody>
      </p:sp>
      <p:sp>
        <p:nvSpPr>
          <p:cNvPr id="10" name="AutoShape 24"/>
          <p:cNvSpPr>
            <a:spLocks noChangeArrowheads="1"/>
          </p:cNvSpPr>
          <p:nvPr/>
        </p:nvSpPr>
        <p:spPr bwMode="auto">
          <a:xfrm>
            <a:off x="6248400" y="46482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New Unsought Products</a:t>
            </a:r>
          </a:p>
        </p:txBody>
      </p:sp>
      <p:sp>
        <p:nvSpPr>
          <p:cNvPr id="11" name="AutoShape 25"/>
          <p:cNvSpPr>
            <a:spLocks noChangeArrowheads="1"/>
          </p:cNvSpPr>
          <p:nvPr/>
        </p:nvSpPr>
        <p:spPr bwMode="auto">
          <a:xfrm>
            <a:off x="6248400" y="54102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Regular Unsought Products</a:t>
            </a:r>
          </a:p>
        </p:txBody>
      </p:sp>
      <p:sp>
        <p:nvSpPr>
          <p:cNvPr id="56332" name="AutoShape 12"/>
          <p:cNvSpPr>
            <a:spLocks noChangeArrowheads="1"/>
          </p:cNvSpPr>
          <p:nvPr/>
        </p:nvSpPr>
        <p:spPr bwMode="auto">
          <a:xfrm>
            <a:off x="3352800" y="5867400"/>
            <a:ext cx="2743200" cy="381000"/>
          </a:xfrm>
          <a:prstGeom prst="roundRect">
            <a:avLst>
              <a:gd name="adj" fmla="val 401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Specialty Products</a:t>
            </a:r>
          </a:p>
        </p:txBody>
      </p:sp>
    </p:spTree>
    <p:custDataLst>
      <p:tags r:id="rId1"/>
    </p:custDataLst>
    <p:extLst>
      <p:ext uri="{BB962C8B-B14F-4D97-AF65-F5344CB8AC3E}">
        <p14:creationId xmlns:p14="http://schemas.microsoft.com/office/powerpoint/2010/main" val="1099543984"/>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1" fill="hold" grpId="0" nodeType="clickEffect">
                                  <p:stCondLst>
                                    <p:cond delay="0"/>
                                  </p:stCondLst>
                                  <p:childTnLst>
                                    <p:animEffect transition="out" filter="wipe(up)">
                                      <p:cBhvr>
                                        <p:cTn id="6" dur="500"/>
                                        <p:tgtEl>
                                          <p:spTgt spid="9"/>
                                        </p:tgtEl>
                                      </p:cBhvr>
                                    </p:animEffect>
                                    <p:set>
                                      <p:cBhvr>
                                        <p:cTn id="7" dur="1" fill="hold">
                                          <p:stCondLst>
                                            <p:cond delay="499"/>
                                          </p:stCondLst>
                                        </p:cTn>
                                        <p:tgtEl>
                                          <p:spTgt spid="9"/>
                                        </p:tgtEl>
                                        <p:attrNameLst>
                                          <p:attrName>style.visibility</p:attrName>
                                        </p:attrNameLst>
                                      </p:cBhvr>
                                      <p:to>
                                        <p:strVal val="hidden"/>
                                      </p:to>
                                    </p:set>
                                  </p:childTnLst>
                                </p:cTn>
                              </p:par>
                            </p:childTnLst>
                          </p:cTn>
                        </p:par>
                        <p:par>
                          <p:cTn id="8" fill="hold" nodeType="afterGroup">
                            <p:stCondLst>
                              <p:cond delay="500"/>
                            </p:stCondLst>
                            <p:childTnLst>
                              <p:par>
                                <p:cTn id="9" presetID="22" presetClass="exit" presetSubtype="1" fill="hold" grpId="0" nodeType="afterEffect">
                                  <p:stCondLst>
                                    <p:cond delay="0"/>
                                  </p:stCondLst>
                                  <p:childTnLst>
                                    <p:animEffect transition="out" filter="wipe(up)">
                                      <p:cBhvr>
                                        <p:cTn id="10" dur="500"/>
                                        <p:tgtEl>
                                          <p:spTgt spid="11"/>
                                        </p:tgtEl>
                                      </p:cBhvr>
                                    </p:animEffect>
                                    <p:set>
                                      <p:cBhvr>
                                        <p:cTn id="11" dur="1" fill="hold">
                                          <p:stCondLst>
                                            <p:cond delay="499"/>
                                          </p:stCondLst>
                                        </p:cTn>
                                        <p:tgtEl>
                                          <p:spTgt spid="11"/>
                                        </p:tgtEl>
                                        <p:attrNameLst>
                                          <p:attrName>style.visibility</p:attrName>
                                        </p:attrNameLst>
                                      </p:cBhvr>
                                      <p:to>
                                        <p:strVal val="hidden"/>
                                      </p:to>
                                    </p:set>
                                  </p:childTnLst>
                                </p:cTn>
                              </p:par>
                            </p:childTnLst>
                          </p:cTn>
                        </p:par>
                        <p:par>
                          <p:cTn id="12" fill="hold" nodeType="afterGroup">
                            <p:stCondLst>
                              <p:cond delay="1000"/>
                            </p:stCondLst>
                            <p:childTnLst>
                              <p:par>
                                <p:cTn id="13" presetID="22" presetClass="exit" presetSubtype="1" fill="hold" grpId="0" nodeType="afterEffect">
                                  <p:stCondLst>
                                    <p:cond delay="0"/>
                                  </p:stCondLst>
                                  <p:childTnLst>
                                    <p:animEffect transition="out" filter="wipe(up)">
                                      <p:cBhvr>
                                        <p:cTn id="14" dur="500"/>
                                        <p:tgtEl>
                                          <p:spTgt spid="8"/>
                                        </p:tgtEl>
                                      </p:cBhvr>
                                    </p:animEffect>
                                    <p:set>
                                      <p:cBhvr>
                                        <p:cTn id="15" dur="1" fill="hold">
                                          <p:stCondLst>
                                            <p:cond delay="499"/>
                                          </p:stCondLst>
                                        </p:cTn>
                                        <p:tgtEl>
                                          <p:spTgt spid="8"/>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xit" presetSubtype="1" fill="hold" grpId="0" nodeType="clickEffect">
                                  <p:stCondLst>
                                    <p:cond delay="0"/>
                                  </p:stCondLst>
                                  <p:childTnLst>
                                    <p:animEffect transition="out" filter="wipe(up)">
                                      <p:cBhvr>
                                        <p:cTn id="19" dur="500"/>
                                        <p:tgtEl>
                                          <p:spTgt spid="5"/>
                                        </p:tgtEl>
                                      </p:cBhvr>
                                    </p:animEffect>
                                    <p:set>
                                      <p:cBhvr>
                                        <p:cTn id="20" dur="1" fill="hold">
                                          <p:stCondLst>
                                            <p:cond delay="499"/>
                                          </p:stCondLst>
                                        </p:cTn>
                                        <p:tgtEl>
                                          <p:spTgt spid="5"/>
                                        </p:tgtEl>
                                        <p:attrNameLst>
                                          <p:attrName>style.visibility</p:attrName>
                                        </p:attrNameLst>
                                      </p:cBhvr>
                                      <p:to>
                                        <p:strVal val="hidden"/>
                                      </p:to>
                                    </p:set>
                                  </p:childTnLst>
                                </p:cTn>
                              </p:par>
                            </p:childTnLst>
                          </p:cTn>
                        </p:par>
                        <p:par>
                          <p:cTn id="21" fill="hold" nodeType="afterGroup">
                            <p:stCondLst>
                              <p:cond delay="500"/>
                            </p:stCondLst>
                            <p:childTnLst>
                              <p:par>
                                <p:cTn id="22" presetID="22" presetClass="exit" presetSubtype="1" fill="hold" grpId="0" nodeType="afterEffect">
                                  <p:stCondLst>
                                    <p:cond delay="0"/>
                                  </p:stCondLst>
                                  <p:childTnLst>
                                    <p:animEffect transition="out" filter="wipe(up)">
                                      <p:cBhvr>
                                        <p:cTn id="23" dur="500"/>
                                        <p:tgtEl>
                                          <p:spTgt spid="10"/>
                                        </p:tgtEl>
                                      </p:cBhvr>
                                    </p:animEffect>
                                    <p:set>
                                      <p:cBhvr>
                                        <p:cTn id="24" dur="1" fill="hold">
                                          <p:stCondLst>
                                            <p:cond delay="499"/>
                                          </p:stCondLst>
                                        </p:cTn>
                                        <p:tgtEl>
                                          <p:spTgt spid="10"/>
                                        </p:tgtEl>
                                        <p:attrNameLst>
                                          <p:attrName>style.visibility</p:attrName>
                                        </p:attrNameLst>
                                      </p:cBhvr>
                                      <p:to>
                                        <p:strVal val="hidden"/>
                                      </p:to>
                                    </p:set>
                                  </p:childTnLst>
                                </p:cTn>
                              </p:par>
                            </p:childTnLst>
                          </p:cTn>
                        </p:par>
                        <p:par>
                          <p:cTn id="25" fill="hold" nodeType="afterGroup">
                            <p:stCondLst>
                              <p:cond delay="1000"/>
                            </p:stCondLst>
                            <p:childTnLst>
                              <p:par>
                                <p:cTn id="26" presetID="22" presetClass="exit" presetSubtype="1" fill="hold" grpId="0" nodeType="afterEffect">
                                  <p:stCondLst>
                                    <p:cond delay="0"/>
                                  </p:stCondLst>
                                  <p:childTnLst>
                                    <p:animEffect transition="out" filter="wipe(up)">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par>
                          <p:cTn id="29" fill="hold" nodeType="afterGroup">
                            <p:stCondLst>
                              <p:cond delay="1500"/>
                            </p:stCondLst>
                            <p:childTnLst>
                              <p:par>
                                <p:cTn id="30" presetID="22" presetClass="exit" presetSubtype="1" fill="hold" grpId="0" nodeType="afterEffect">
                                  <p:stCondLst>
                                    <p:cond delay="0"/>
                                  </p:stCondLst>
                                  <p:childTnLst>
                                    <p:animEffect transition="out" filter="wipe(up)">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457200" y="223836"/>
            <a:ext cx="8229600" cy="1066800"/>
          </a:xfrm>
        </p:spPr>
        <p:txBody>
          <a:bodyPr>
            <a:normAutofit/>
          </a:bodyPr>
          <a:lstStyle/>
          <a:p>
            <a:r>
              <a:rPr lang="en-US" sz="3600" dirty="0"/>
              <a:t>Classifying consumer products</a:t>
            </a:r>
          </a:p>
        </p:txBody>
      </p:sp>
      <p:sp>
        <p:nvSpPr>
          <p:cNvPr id="57347" name="Content Placeholder 5"/>
          <p:cNvSpPr>
            <a:spLocks noGrp="1"/>
          </p:cNvSpPr>
          <p:nvPr>
            <p:ph idx="1"/>
          </p:nvPr>
        </p:nvSpPr>
        <p:spPr>
          <a:xfrm>
            <a:off x="457200" y="985836"/>
            <a:ext cx="8229600" cy="3509964"/>
          </a:xfrm>
        </p:spPr>
        <p:txBody>
          <a:bodyPr>
            <a:normAutofit/>
          </a:bodyPr>
          <a:lstStyle/>
          <a:p>
            <a:pPr marL="65087" indent="0">
              <a:buNone/>
            </a:pPr>
            <a:r>
              <a:rPr lang="en-US" sz="2000" dirty="0"/>
              <a:t>While on vacation in Hawaii, Toby Rosso hiked a mile from his hotel to a recommended beach. When Toby arrived, he realized he had forgotten to bring a towel. Toby saw a 7-11 convenience store and found a couple of beach towels. The quality was not great and prices were high, but he bought one anyway. </a:t>
            </a:r>
          </a:p>
        </p:txBody>
      </p:sp>
      <p:sp>
        <p:nvSpPr>
          <p:cNvPr id="5" name="AutoShape 3"/>
          <p:cNvSpPr>
            <a:spLocks noChangeArrowheads="1"/>
          </p:cNvSpPr>
          <p:nvPr/>
        </p:nvSpPr>
        <p:spPr bwMode="auto">
          <a:xfrm>
            <a:off x="3352800" y="37338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Homogeneous Shopping Products</a:t>
            </a:r>
          </a:p>
        </p:txBody>
      </p:sp>
      <p:sp>
        <p:nvSpPr>
          <p:cNvPr id="6" name="AutoShape 4"/>
          <p:cNvSpPr>
            <a:spLocks noChangeArrowheads="1"/>
          </p:cNvSpPr>
          <p:nvPr/>
        </p:nvSpPr>
        <p:spPr bwMode="auto">
          <a:xfrm>
            <a:off x="3352800" y="44958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Heterogeneous Shopping Products</a:t>
            </a:r>
          </a:p>
        </p:txBody>
      </p:sp>
      <p:sp>
        <p:nvSpPr>
          <p:cNvPr id="7" name="AutoShape 15"/>
          <p:cNvSpPr>
            <a:spLocks noChangeArrowheads="1"/>
          </p:cNvSpPr>
          <p:nvPr/>
        </p:nvSpPr>
        <p:spPr bwMode="auto">
          <a:xfrm>
            <a:off x="304800" y="4507489"/>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Impulse Products</a:t>
            </a:r>
          </a:p>
        </p:txBody>
      </p:sp>
      <p:sp>
        <p:nvSpPr>
          <p:cNvPr id="57352" name="AutoShape 18"/>
          <p:cNvSpPr>
            <a:spLocks noChangeArrowheads="1"/>
          </p:cNvSpPr>
          <p:nvPr/>
        </p:nvSpPr>
        <p:spPr bwMode="auto">
          <a:xfrm>
            <a:off x="304800" y="51054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Emergency Products</a:t>
            </a:r>
          </a:p>
        </p:txBody>
      </p:sp>
      <p:sp>
        <p:nvSpPr>
          <p:cNvPr id="9" name="AutoShape 21"/>
          <p:cNvSpPr>
            <a:spLocks noChangeArrowheads="1"/>
          </p:cNvSpPr>
          <p:nvPr/>
        </p:nvSpPr>
        <p:spPr bwMode="auto">
          <a:xfrm>
            <a:off x="304800" y="3969327"/>
            <a:ext cx="2895600" cy="385762"/>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Staples</a:t>
            </a:r>
          </a:p>
        </p:txBody>
      </p:sp>
      <p:sp>
        <p:nvSpPr>
          <p:cNvPr id="10" name="AutoShape 24"/>
          <p:cNvSpPr>
            <a:spLocks noChangeArrowheads="1"/>
          </p:cNvSpPr>
          <p:nvPr/>
        </p:nvSpPr>
        <p:spPr bwMode="auto">
          <a:xfrm>
            <a:off x="6248400" y="40767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New Unsought Products</a:t>
            </a:r>
          </a:p>
        </p:txBody>
      </p:sp>
      <p:sp>
        <p:nvSpPr>
          <p:cNvPr id="11" name="AutoShape 25"/>
          <p:cNvSpPr>
            <a:spLocks noChangeArrowheads="1"/>
          </p:cNvSpPr>
          <p:nvPr/>
        </p:nvSpPr>
        <p:spPr bwMode="auto">
          <a:xfrm>
            <a:off x="6248400" y="48387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Regular Unsought Products</a:t>
            </a:r>
          </a:p>
        </p:txBody>
      </p:sp>
      <p:sp>
        <p:nvSpPr>
          <p:cNvPr id="12" name="AutoShape 12"/>
          <p:cNvSpPr>
            <a:spLocks noChangeArrowheads="1"/>
          </p:cNvSpPr>
          <p:nvPr/>
        </p:nvSpPr>
        <p:spPr bwMode="auto">
          <a:xfrm>
            <a:off x="3352800" y="5257800"/>
            <a:ext cx="2743200" cy="381000"/>
          </a:xfrm>
          <a:prstGeom prst="roundRect">
            <a:avLst>
              <a:gd name="adj" fmla="val 401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Specialty Products</a:t>
            </a:r>
          </a:p>
        </p:txBody>
      </p:sp>
    </p:spTree>
    <p:custDataLst>
      <p:tags r:id="rId1"/>
    </p:custDataLst>
    <p:extLst>
      <p:ext uri="{BB962C8B-B14F-4D97-AF65-F5344CB8AC3E}">
        <p14:creationId xmlns:p14="http://schemas.microsoft.com/office/powerpoint/2010/main" val="133462881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1" fill="hold" grpId="0" nodeType="clickEffect">
                                  <p:stCondLst>
                                    <p:cond delay="0"/>
                                  </p:stCondLst>
                                  <p:childTnLst>
                                    <p:animEffect transition="out" filter="wipe(up)">
                                      <p:cBhvr>
                                        <p:cTn id="6" dur="500"/>
                                        <p:tgtEl>
                                          <p:spTgt spid="12"/>
                                        </p:tgtEl>
                                      </p:cBhvr>
                                    </p:animEffect>
                                    <p:set>
                                      <p:cBhvr>
                                        <p:cTn id="7" dur="1" fill="hold">
                                          <p:stCondLst>
                                            <p:cond delay="499"/>
                                          </p:stCondLst>
                                        </p:cTn>
                                        <p:tgtEl>
                                          <p:spTgt spid="12"/>
                                        </p:tgtEl>
                                        <p:attrNameLst>
                                          <p:attrName>style.visibility</p:attrName>
                                        </p:attrNameLst>
                                      </p:cBhvr>
                                      <p:to>
                                        <p:strVal val="hidden"/>
                                      </p:to>
                                    </p:set>
                                  </p:childTnLst>
                                </p:cTn>
                              </p:par>
                            </p:childTnLst>
                          </p:cTn>
                        </p:par>
                        <p:par>
                          <p:cTn id="8" fill="hold" nodeType="afterGroup">
                            <p:stCondLst>
                              <p:cond delay="500"/>
                            </p:stCondLst>
                            <p:childTnLst>
                              <p:par>
                                <p:cTn id="9" presetID="22" presetClass="exit" presetSubtype="1" fill="hold" grpId="0" nodeType="afterEffect">
                                  <p:stCondLst>
                                    <p:cond delay="0"/>
                                  </p:stCondLst>
                                  <p:childTnLst>
                                    <p:animEffect transition="out" filter="wipe(up)">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par>
                          <p:cTn id="12" fill="hold" nodeType="afterGroup">
                            <p:stCondLst>
                              <p:cond delay="1000"/>
                            </p:stCondLst>
                            <p:childTnLst>
                              <p:par>
                                <p:cTn id="13" presetID="22" presetClass="exit" presetSubtype="1" fill="hold" grpId="0" nodeType="afterEffect">
                                  <p:stCondLst>
                                    <p:cond delay="0"/>
                                  </p:stCondLst>
                                  <p:childTnLst>
                                    <p:animEffect transition="out" filter="wipe(up)">
                                      <p:cBhvr>
                                        <p:cTn id="14" dur="500"/>
                                        <p:tgtEl>
                                          <p:spTgt spid="9"/>
                                        </p:tgtEl>
                                      </p:cBhvr>
                                    </p:animEffect>
                                    <p:set>
                                      <p:cBhvr>
                                        <p:cTn id="15" dur="1" fill="hold">
                                          <p:stCondLst>
                                            <p:cond delay="499"/>
                                          </p:stCondLst>
                                        </p:cTn>
                                        <p:tgtEl>
                                          <p:spTgt spid="9"/>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xit" presetSubtype="1" fill="hold" grpId="0" nodeType="clickEffect">
                                  <p:stCondLst>
                                    <p:cond delay="0"/>
                                  </p:stCondLst>
                                  <p:childTnLst>
                                    <p:animEffect transition="out" filter="wipe(up)">
                                      <p:cBhvr>
                                        <p:cTn id="19" dur="500"/>
                                        <p:tgtEl>
                                          <p:spTgt spid="10"/>
                                        </p:tgtEl>
                                      </p:cBhvr>
                                    </p:animEffect>
                                    <p:set>
                                      <p:cBhvr>
                                        <p:cTn id="20" dur="1" fill="hold">
                                          <p:stCondLst>
                                            <p:cond delay="499"/>
                                          </p:stCondLst>
                                        </p:cTn>
                                        <p:tgtEl>
                                          <p:spTgt spid="10"/>
                                        </p:tgtEl>
                                        <p:attrNameLst>
                                          <p:attrName>style.visibility</p:attrName>
                                        </p:attrNameLst>
                                      </p:cBhvr>
                                      <p:to>
                                        <p:strVal val="hidden"/>
                                      </p:to>
                                    </p:set>
                                  </p:childTnLst>
                                </p:cTn>
                              </p:par>
                            </p:childTnLst>
                          </p:cTn>
                        </p:par>
                        <p:par>
                          <p:cTn id="21" fill="hold" nodeType="afterGroup">
                            <p:stCondLst>
                              <p:cond delay="500"/>
                            </p:stCondLst>
                            <p:childTnLst>
                              <p:par>
                                <p:cTn id="22" presetID="22" presetClass="exit" presetSubtype="1" fill="hold" grpId="0" nodeType="afterEffect">
                                  <p:stCondLst>
                                    <p:cond delay="0"/>
                                  </p:stCondLst>
                                  <p:childTnLst>
                                    <p:animEffect transition="out" filter="wipe(up)">
                                      <p:cBhvr>
                                        <p:cTn id="23" dur="500"/>
                                        <p:tgtEl>
                                          <p:spTgt spid="11"/>
                                        </p:tgtEl>
                                      </p:cBhvr>
                                    </p:animEffect>
                                    <p:set>
                                      <p:cBhvr>
                                        <p:cTn id="24" dur="1" fill="hold">
                                          <p:stCondLst>
                                            <p:cond delay="499"/>
                                          </p:stCondLst>
                                        </p:cTn>
                                        <p:tgtEl>
                                          <p:spTgt spid="11"/>
                                        </p:tgtEl>
                                        <p:attrNameLst>
                                          <p:attrName>style.visibility</p:attrName>
                                        </p:attrNameLst>
                                      </p:cBhvr>
                                      <p:to>
                                        <p:strVal val="hidden"/>
                                      </p:to>
                                    </p:set>
                                  </p:childTnLst>
                                </p:cTn>
                              </p:par>
                            </p:childTnLst>
                          </p:cTn>
                        </p:par>
                        <p:par>
                          <p:cTn id="25" fill="hold" nodeType="afterGroup">
                            <p:stCondLst>
                              <p:cond delay="1000"/>
                            </p:stCondLst>
                            <p:childTnLst>
                              <p:par>
                                <p:cTn id="26" presetID="22" presetClass="exit" presetSubtype="1" fill="hold" grpId="0" nodeType="afterEffect">
                                  <p:stCondLst>
                                    <p:cond delay="0"/>
                                  </p:stCondLst>
                                  <p:childTnLst>
                                    <p:animEffect transition="out" filter="wipe(up)">
                                      <p:cBhvr>
                                        <p:cTn id="27" dur="500"/>
                                        <p:tgtEl>
                                          <p:spTgt spid="6"/>
                                        </p:tgtEl>
                                      </p:cBhvr>
                                    </p:animEffect>
                                    <p:set>
                                      <p:cBhvr>
                                        <p:cTn id="28" dur="1" fill="hold">
                                          <p:stCondLst>
                                            <p:cond delay="499"/>
                                          </p:stCondLst>
                                        </p:cTn>
                                        <p:tgtEl>
                                          <p:spTgt spid="6"/>
                                        </p:tgtEl>
                                        <p:attrNameLst>
                                          <p:attrName>style.visibility</p:attrName>
                                        </p:attrNameLst>
                                      </p:cBhvr>
                                      <p:to>
                                        <p:strVal val="hidden"/>
                                      </p:to>
                                    </p:set>
                                  </p:childTnLst>
                                </p:cTn>
                              </p:par>
                            </p:childTnLst>
                          </p:cTn>
                        </p:par>
                        <p:par>
                          <p:cTn id="29" fill="hold" nodeType="afterGroup">
                            <p:stCondLst>
                              <p:cond delay="1500"/>
                            </p:stCondLst>
                            <p:childTnLst>
                              <p:par>
                                <p:cTn id="30" presetID="22" presetClass="exit" presetSubtype="1" fill="hold" grpId="0" nodeType="afterEffect">
                                  <p:stCondLst>
                                    <p:cond delay="0"/>
                                  </p:stCondLst>
                                  <p:childTnLst>
                                    <p:animEffect transition="out" filter="wipe(up)">
                                      <p:cBhvr>
                                        <p:cTn id="31" dur="500"/>
                                        <p:tgtEl>
                                          <p:spTgt spid="7"/>
                                        </p:tgtEl>
                                      </p:cBhvr>
                                    </p:animEffect>
                                    <p:set>
                                      <p:cBhvr>
                                        <p:cTn id="32" dur="1" fill="hold">
                                          <p:stCondLst>
                                            <p:cond delay="499"/>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2"/>
          <p:cNvSpPr>
            <a:spLocks noGrp="1"/>
          </p:cNvSpPr>
          <p:nvPr>
            <p:ph type="title"/>
          </p:nvPr>
        </p:nvSpPr>
        <p:spPr>
          <a:xfrm>
            <a:off x="457200" y="228600"/>
            <a:ext cx="8229600" cy="1066800"/>
          </a:xfrm>
        </p:spPr>
        <p:txBody>
          <a:bodyPr>
            <a:normAutofit/>
          </a:bodyPr>
          <a:lstStyle/>
          <a:p>
            <a:r>
              <a:rPr lang="en-US" sz="3600" dirty="0"/>
              <a:t>Classifying consumer products</a:t>
            </a:r>
          </a:p>
        </p:txBody>
      </p:sp>
      <p:sp>
        <p:nvSpPr>
          <p:cNvPr id="59395" name="Content Placeholder 5"/>
          <p:cNvSpPr>
            <a:spLocks noGrp="1"/>
          </p:cNvSpPr>
          <p:nvPr>
            <p:ph idx="1"/>
          </p:nvPr>
        </p:nvSpPr>
        <p:spPr>
          <a:xfrm>
            <a:off x="457200" y="990600"/>
            <a:ext cx="8229600" cy="4572000"/>
          </a:xfrm>
        </p:spPr>
        <p:txBody>
          <a:bodyPr>
            <a:normAutofit/>
          </a:bodyPr>
          <a:lstStyle/>
          <a:p>
            <a:pPr marL="65087" indent="0">
              <a:buNone/>
            </a:pPr>
            <a:r>
              <a:rPr lang="en-US" sz="2000" dirty="0"/>
              <a:t>While Hope Jekubovich was shopping in her local supermarket, she came upon an end-of-aisle display with several different bath towels. Hope had not thought about buying new towels, but she remembered her sister’s family was visiting next week. The prices seemed reasonable and she liked the blue color so she put three blue bath towels in her shopping cart.</a:t>
            </a:r>
          </a:p>
        </p:txBody>
      </p:sp>
      <p:sp>
        <p:nvSpPr>
          <p:cNvPr id="5" name="AutoShape 3"/>
          <p:cNvSpPr>
            <a:spLocks noChangeArrowheads="1"/>
          </p:cNvSpPr>
          <p:nvPr/>
        </p:nvSpPr>
        <p:spPr bwMode="auto">
          <a:xfrm>
            <a:off x="3352800" y="36576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Homogeneous Shopping Products</a:t>
            </a:r>
          </a:p>
        </p:txBody>
      </p:sp>
      <p:sp>
        <p:nvSpPr>
          <p:cNvPr id="6" name="AutoShape 4"/>
          <p:cNvSpPr>
            <a:spLocks noChangeArrowheads="1"/>
          </p:cNvSpPr>
          <p:nvPr/>
        </p:nvSpPr>
        <p:spPr bwMode="auto">
          <a:xfrm>
            <a:off x="3352800" y="4419600"/>
            <a:ext cx="2743200" cy="609600"/>
          </a:xfrm>
          <a:prstGeom prst="roundRect">
            <a:avLst>
              <a:gd name="adj" fmla="val 40106"/>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Heterogeneous Shopping Products</a:t>
            </a:r>
          </a:p>
        </p:txBody>
      </p:sp>
      <p:sp>
        <p:nvSpPr>
          <p:cNvPr id="59399" name="AutoShape 15"/>
          <p:cNvSpPr>
            <a:spLocks noChangeArrowheads="1"/>
          </p:cNvSpPr>
          <p:nvPr/>
        </p:nvSpPr>
        <p:spPr bwMode="auto">
          <a:xfrm>
            <a:off x="304800" y="44196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Impulse Products</a:t>
            </a:r>
          </a:p>
        </p:txBody>
      </p:sp>
      <p:sp>
        <p:nvSpPr>
          <p:cNvPr id="8" name="AutoShape 18"/>
          <p:cNvSpPr>
            <a:spLocks noChangeArrowheads="1"/>
          </p:cNvSpPr>
          <p:nvPr/>
        </p:nvSpPr>
        <p:spPr bwMode="auto">
          <a:xfrm>
            <a:off x="304800" y="5029200"/>
            <a:ext cx="2895600" cy="385763"/>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Emergency Products</a:t>
            </a:r>
          </a:p>
        </p:txBody>
      </p:sp>
      <p:sp>
        <p:nvSpPr>
          <p:cNvPr id="9" name="AutoShape 21"/>
          <p:cNvSpPr>
            <a:spLocks noChangeArrowheads="1"/>
          </p:cNvSpPr>
          <p:nvPr/>
        </p:nvSpPr>
        <p:spPr bwMode="auto">
          <a:xfrm>
            <a:off x="304800" y="3881438"/>
            <a:ext cx="2895600" cy="385762"/>
          </a:xfrm>
          <a:prstGeom prst="roundRect">
            <a:avLst>
              <a:gd name="adj" fmla="val 40106"/>
            </a:avLst>
          </a:prstGeom>
          <a:ln>
            <a:headEnd/>
            <a:tailEnd/>
          </a:ln>
        </p:spPr>
        <p:style>
          <a:lnRef idx="2">
            <a:schemeClr val="accent2">
              <a:shade val="50000"/>
            </a:schemeClr>
          </a:lnRef>
          <a:fillRef idx="1">
            <a:schemeClr val="accent2"/>
          </a:fillRef>
          <a:effectRef idx="0">
            <a:schemeClr val="accent2"/>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Staples</a:t>
            </a:r>
          </a:p>
        </p:txBody>
      </p:sp>
      <p:sp>
        <p:nvSpPr>
          <p:cNvPr id="10" name="AutoShape 24"/>
          <p:cNvSpPr>
            <a:spLocks noChangeArrowheads="1"/>
          </p:cNvSpPr>
          <p:nvPr/>
        </p:nvSpPr>
        <p:spPr bwMode="auto">
          <a:xfrm>
            <a:off x="6248400" y="39624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New Unsought Products</a:t>
            </a:r>
          </a:p>
        </p:txBody>
      </p:sp>
      <p:sp>
        <p:nvSpPr>
          <p:cNvPr id="11" name="AutoShape 25"/>
          <p:cNvSpPr>
            <a:spLocks noChangeArrowheads="1"/>
          </p:cNvSpPr>
          <p:nvPr/>
        </p:nvSpPr>
        <p:spPr bwMode="auto">
          <a:xfrm>
            <a:off x="6248400" y="4724400"/>
            <a:ext cx="2667000" cy="609600"/>
          </a:xfrm>
          <a:prstGeom prst="roundRect">
            <a:avLst>
              <a:gd name="adj" fmla="val 40106"/>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Regular Unsought Products</a:t>
            </a:r>
          </a:p>
        </p:txBody>
      </p:sp>
      <p:sp>
        <p:nvSpPr>
          <p:cNvPr id="12" name="AutoShape 12"/>
          <p:cNvSpPr>
            <a:spLocks noChangeArrowheads="1"/>
          </p:cNvSpPr>
          <p:nvPr/>
        </p:nvSpPr>
        <p:spPr bwMode="auto">
          <a:xfrm>
            <a:off x="3352800" y="5181600"/>
            <a:ext cx="2743200" cy="381000"/>
          </a:xfrm>
          <a:prstGeom prst="roundRect">
            <a:avLst>
              <a:gd name="adj" fmla="val 40106"/>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lnSpc>
                <a:spcPts val="2000"/>
              </a:lnSpc>
              <a:spcBef>
                <a:spcPct val="50000"/>
              </a:spcBef>
            </a:pPr>
            <a:r>
              <a:rPr lang="en-US" altLang="en-US" sz="2000" b="1" dirty="0">
                <a:latin typeface="Arial" pitchFamily="34" charset="0"/>
                <a:cs typeface="Arial" pitchFamily="34" charset="0"/>
              </a:rPr>
              <a:t>Specialty Products</a:t>
            </a:r>
          </a:p>
        </p:txBody>
      </p:sp>
    </p:spTree>
    <p:custDataLst>
      <p:tags r:id="rId1"/>
    </p:custDataLst>
    <p:extLst>
      <p:ext uri="{BB962C8B-B14F-4D97-AF65-F5344CB8AC3E}">
        <p14:creationId xmlns:p14="http://schemas.microsoft.com/office/powerpoint/2010/main" val="147289016"/>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2" presetClass="exit" presetSubtype="1" fill="hold" grpId="0" nodeType="clickEffect">
                                  <p:stCondLst>
                                    <p:cond delay="0"/>
                                  </p:stCondLst>
                                  <p:childTnLst>
                                    <p:animEffect transition="out" filter="wipe(up)">
                                      <p:cBhvr>
                                        <p:cTn id="6" dur="500"/>
                                        <p:tgtEl>
                                          <p:spTgt spid="8"/>
                                        </p:tgtEl>
                                      </p:cBhvr>
                                    </p:animEffect>
                                    <p:set>
                                      <p:cBhvr>
                                        <p:cTn id="7" dur="1" fill="hold">
                                          <p:stCondLst>
                                            <p:cond delay="499"/>
                                          </p:stCondLst>
                                        </p:cTn>
                                        <p:tgtEl>
                                          <p:spTgt spid="8"/>
                                        </p:tgtEl>
                                        <p:attrNameLst>
                                          <p:attrName>style.visibility</p:attrName>
                                        </p:attrNameLst>
                                      </p:cBhvr>
                                      <p:to>
                                        <p:strVal val="hidden"/>
                                      </p:to>
                                    </p:set>
                                  </p:childTnLst>
                                </p:cTn>
                              </p:par>
                            </p:childTnLst>
                          </p:cTn>
                        </p:par>
                        <p:par>
                          <p:cTn id="8" fill="hold" nodeType="afterGroup">
                            <p:stCondLst>
                              <p:cond delay="500"/>
                            </p:stCondLst>
                            <p:childTnLst>
                              <p:par>
                                <p:cTn id="9" presetID="22" presetClass="exit" presetSubtype="1" fill="hold" grpId="0" nodeType="afterEffect">
                                  <p:stCondLst>
                                    <p:cond delay="0"/>
                                  </p:stCondLst>
                                  <p:childTnLst>
                                    <p:animEffect transition="out" filter="wipe(up)">
                                      <p:cBhvr>
                                        <p:cTn id="10" dur="500"/>
                                        <p:tgtEl>
                                          <p:spTgt spid="5"/>
                                        </p:tgtEl>
                                      </p:cBhvr>
                                    </p:animEffect>
                                    <p:set>
                                      <p:cBhvr>
                                        <p:cTn id="11" dur="1" fill="hold">
                                          <p:stCondLst>
                                            <p:cond delay="499"/>
                                          </p:stCondLst>
                                        </p:cTn>
                                        <p:tgtEl>
                                          <p:spTgt spid="5"/>
                                        </p:tgtEl>
                                        <p:attrNameLst>
                                          <p:attrName>style.visibility</p:attrName>
                                        </p:attrNameLst>
                                      </p:cBhvr>
                                      <p:to>
                                        <p:strVal val="hidden"/>
                                      </p:to>
                                    </p:set>
                                  </p:childTnLst>
                                </p:cTn>
                              </p:par>
                            </p:childTnLst>
                          </p:cTn>
                        </p:par>
                        <p:par>
                          <p:cTn id="12" fill="hold" nodeType="afterGroup">
                            <p:stCondLst>
                              <p:cond delay="1000"/>
                            </p:stCondLst>
                            <p:childTnLst>
                              <p:par>
                                <p:cTn id="13" presetID="22" presetClass="exit" presetSubtype="1" fill="hold" grpId="0" nodeType="afterEffect">
                                  <p:stCondLst>
                                    <p:cond delay="0"/>
                                  </p:stCondLst>
                                  <p:childTnLst>
                                    <p:animEffect transition="out" filter="wipe(up)">
                                      <p:cBhvr>
                                        <p:cTn id="14" dur="500"/>
                                        <p:tgtEl>
                                          <p:spTgt spid="10"/>
                                        </p:tgtEl>
                                      </p:cBhvr>
                                    </p:animEffect>
                                    <p:set>
                                      <p:cBhvr>
                                        <p:cTn id="15" dur="1" fill="hold">
                                          <p:stCondLst>
                                            <p:cond delay="499"/>
                                          </p:stCondLst>
                                        </p:cTn>
                                        <p:tgtEl>
                                          <p:spTgt spid="10"/>
                                        </p:tgtEl>
                                        <p:attrNameLst>
                                          <p:attrName>style.visibility</p:attrName>
                                        </p:attrNameLst>
                                      </p:cBhvr>
                                      <p:to>
                                        <p:strVal val="hidden"/>
                                      </p:to>
                                    </p:set>
                                  </p:childTnLst>
                                </p:cTn>
                              </p:par>
                            </p:childTnLst>
                          </p:cTn>
                        </p:par>
                      </p:childTnLst>
                    </p:cTn>
                  </p:par>
                  <p:par>
                    <p:cTn id="16" fill="hold" nodeType="clickPar">
                      <p:stCondLst>
                        <p:cond delay="indefinite"/>
                      </p:stCondLst>
                      <p:childTnLst>
                        <p:par>
                          <p:cTn id="17" fill="hold" nodeType="withGroup">
                            <p:stCondLst>
                              <p:cond delay="0"/>
                            </p:stCondLst>
                            <p:childTnLst>
                              <p:par>
                                <p:cTn id="18" presetID="22" presetClass="exit" presetSubtype="1" fill="hold" grpId="0" nodeType="clickEffect">
                                  <p:stCondLst>
                                    <p:cond delay="0"/>
                                  </p:stCondLst>
                                  <p:childTnLst>
                                    <p:animEffect transition="out" filter="wipe(up)">
                                      <p:cBhvr>
                                        <p:cTn id="19" dur="500"/>
                                        <p:tgtEl>
                                          <p:spTgt spid="9"/>
                                        </p:tgtEl>
                                      </p:cBhvr>
                                    </p:animEffect>
                                    <p:set>
                                      <p:cBhvr>
                                        <p:cTn id="20" dur="1" fill="hold">
                                          <p:stCondLst>
                                            <p:cond delay="499"/>
                                          </p:stCondLst>
                                        </p:cTn>
                                        <p:tgtEl>
                                          <p:spTgt spid="9"/>
                                        </p:tgtEl>
                                        <p:attrNameLst>
                                          <p:attrName>style.visibility</p:attrName>
                                        </p:attrNameLst>
                                      </p:cBhvr>
                                      <p:to>
                                        <p:strVal val="hidden"/>
                                      </p:to>
                                    </p:set>
                                  </p:childTnLst>
                                </p:cTn>
                              </p:par>
                            </p:childTnLst>
                          </p:cTn>
                        </p:par>
                        <p:par>
                          <p:cTn id="21" fill="hold" nodeType="afterGroup">
                            <p:stCondLst>
                              <p:cond delay="500"/>
                            </p:stCondLst>
                            <p:childTnLst>
                              <p:par>
                                <p:cTn id="22" presetID="22" presetClass="exit" presetSubtype="1" fill="hold" grpId="0" nodeType="afterEffect">
                                  <p:stCondLst>
                                    <p:cond delay="0"/>
                                  </p:stCondLst>
                                  <p:childTnLst>
                                    <p:animEffect transition="out" filter="wipe(up)">
                                      <p:cBhvr>
                                        <p:cTn id="23" dur="500"/>
                                        <p:tgtEl>
                                          <p:spTgt spid="6"/>
                                        </p:tgtEl>
                                      </p:cBhvr>
                                    </p:animEffect>
                                    <p:set>
                                      <p:cBhvr>
                                        <p:cTn id="24" dur="1" fill="hold">
                                          <p:stCondLst>
                                            <p:cond delay="499"/>
                                          </p:stCondLst>
                                        </p:cTn>
                                        <p:tgtEl>
                                          <p:spTgt spid="6"/>
                                        </p:tgtEl>
                                        <p:attrNameLst>
                                          <p:attrName>style.visibility</p:attrName>
                                        </p:attrNameLst>
                                      </p:cBhvr>
                                      <p:to>
                                        <p:strVal val="hidden"/>
                                      </p:to>
                                    </p:set>
                                  </p:childTnLst>
                                </p:cTn>
                              </p:par>
                            </p:childTnLst>
                          </p:cTn>
                        </p:par>
                        <p:par>
                          <p:cTn id="25" fill="hold" nodeType="afterGroup">
                            <p:stCondLst>
                              <p:cond delay="1000"/>
                            </p:stCondLst>
                            <p:childTnLst>
                              <p:par>
                                <p:cTn id="26" presetID="22" presetClass="exit" presetSubtype="1" fill="hold" grpId="0" nodeType="afterEffect">
                                  <p:stCondLst>
                                    <p:cond delay="0"/>
                                  </p:stCondLst>
                                  <p:childTnLst>
                                    <p:animEffect transition="out" filter="wipe(up)">
                                      <p:cBhvr>
                                        <p:cTn id="27" dur="500"/>
                                        <p:tgtEl>
                                          <p:spTgt spid="12"/>
                                        </p:tgtEl>
                                      </p:cBhvr>
                                    </p:animEffect>
                                    <p:set>
                                      <p:cBhvr>
                                        <p:cTn id="28" dur="1" fill="hold">
                                          <p:stCondLst>
                                            <p:cond delay="499"/>
                                          </p:stCondLst>
                                        </p:cTn>
                                        <p:tgtEl>
                                          <p:spTgt spid="12"/>
                                        </p:tgtEl>
                                        <p:attrNameLst>
                                          <p:attrName>style.visibility</p:attrName>
                                        </p:attrNameLst>
                                      </p:cBhvr>
                                      <p:to>
                                        <p:strVal val="hidden"/>
                                      </p:to>
                                    </p:set>
                                  </p:childTnLst>
                                </p:cTn>
                              </p:par>
                            </p:childTnLst>
                          </p:cTn>
                        </p:par>
                        <p:par>
                          <p:cTn id="29" fill="hold" nodeType="afterGroup">
                            <p:stCondLst>
                              <p:cond delay="1500"/>
                            </p:stCondLst>
                            <p:childTnLst>
                              <p:par>
                                <p:cTn id="30" presetID="22" presetClass="exit" presetSubtype="1" fill="hold" grpId="0" nodeType="afterEffect">
                                  <p:stCondLst>
                                    <p:cond delay="0"/>
                                  </p:stCondLst>
                                  <p:childTnLst>
                                    <p:animEffect transition="out" filter="wipe(up)">
                                      <p:cBhvr>
                                        <p:cTn id="31" dur="500"/>
                                        <p:tgtEl>
                                          <p:spTgt spid="11"/>
                                        </p:tgtEl>
                                      </p:cBhvr>
                                    </p:animEffect>
                                    <p:set>
                                      <p:cBhvr>
                                        <p:cTn id="32" dur="1" fill="hold">
                                          <p:stCondLst>
                                            <p:cond delay="499"/>
                                          </p:stCondLst>
                                        </p:cTn>
                                        <p:tgtEl>
                                          <p:spTgt spid="1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8" grpId="0" animBg="1"/>
      <p:bldP spid="9" grpId="0" animBg="1"/>
      <p:bldP spid="10" grpId="0" animBg="1"/>
      <p:bldP spid="11" grpId="0" animBg="1"/>
      <p:bldP spid="12"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p:txBody>
          <a:bodyPr/>
          <a:lstStyle/>
          <a:p>
            <a:r>
              <a:rPr lang="en-US" dirty="0"/>
              <a:t>Checking Your Knowledge</a:t>
            </a:r>
          </a:p>
        </p:txBody>
      </p:sp>
      <p:sp>
        <p:nvSpPr>
          <p:cNvPr id="2" name="Content Placeholder 1"/>
          <p:cNvSpPr>
            <a:spLocks noGrp="1"/>
          </p:cNvSpPr>
          <p:nvPr>
            <p:ph idx="1"/>
          </p:nvPr>
        </p:nvSpPr>
        <p:spPr>
          <a:xfrm>
            <a:off x="451449" y="1295400"/>
            <a:ext cx="8229600" cy="4572000"/>
          </a:xfrm>
        </p:spPr>
        <p:txBody>
          <a:bodyPr>
            <a:normAutofit fontScale="85000" lnSpcReduction="20000"/>
          </a:bodyPr>
          <a:lstStyle/>
          <a:p>
            <a:pPr marL="65087" indent="0">
              <a:buNone/>
            </a:pPr>
            <a:r>
              <a:rPr lang="en-US" dirty="0"/>
              <a:t>Jack White wanted to purchase a new dress shirt. He went to a local department store, toured the men’s department, and thought all the brands looked about the same. He decided to buy the store brand shirt, because it was the cheapest. For Jack, the new shirt was a(n):</a:t>
            </a:r>
          </a:p>
          <a:p>
            <a:endParaRPr lang="en-US" dirty="0"/>
          </a:p>
          <a:p>
            <a:pPr marL="0" indent="0">
              <a:buNone/>
            </a:pPr>
            <a:r>
              <a:rPr lang="en-US" dirty="0"/>
              <a:t>A.	convenience product.</a:t>
            </a:r>
          </a:p>
          <a:p>
            <a:pPr marL="0" indent="0">
              <a:buNone/>
            </a:pPr>
            <a:r>
              <a:rPr lang="en-US" dirty="0"/>
              <a:t>B.	heterogeneous shopping product.</a:t>
            </a:r>
          </a:p>
          <a:p>
            <a:pPr marL="0" indent="0">
              <a:buNone/>
            </a:pPr>
            <a:r>
              <a:rPr lang="en-US" dirty="0"/>
              <a:t>C.	specialty product.</a:t>
            </a:r>
          </a:p>
          <a:p>
            <a:pPr marL="0" indent="0">
              <a:buNone/>
            </a:pPr>
            <a:r>
              <a:rPr lang="en-US" dirty="0"/>
              <a:t>D.	homogeneous shopping product.</a:t>
            </a:r>
          </a:p>
          <a:p>
            <a:pPr marL="0" indent="0">
              <a:buNone/>
            </a:pPr>
            <a:r>
              <a:rPr lang="en-US" dirty="0"/>
              <a:t>E.	impulse product.</a:t>
            </a:r>
          </a:p>
          <a:p>
            <a:endParaRPr lang="en-US" dirty="0"/>
          </a:p>
          <a:p>
            <a:endParaRPr lang="en-US" dirty="0"/>
          </a:p>
        </p:txBody>
      </p:sp>
    </p:spTree>
    <p:custDataLst>
      <p:tags r:id="rId1"/>
    </p:custDataLst>
    <p:extLst>
      <p:ext uri="{BB962C8B-B14F-4D97-AF65-F5344CB8AC3E}">
        <p14:creationId xmlns:p14="http://schemas.microsoft.com/office/powerpoint/2010/main" val="821248047"/>
      </p:ext>
    </p:extLst>
  </p:cSld>
  <p:clrMapOvr>
    <a:masterClrMapping/>
  </p:clrMapOvr>
  <p:transition>
    <p:pull dir="ru"/>
  </p:transition>
</p:sld>
</file>

<file path=ppt/slides/slide3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1442" name="Rectangle 2"/>
          <p:cNvSpPr>
            <a:spLocks noGrp="1" noChangeArrowheads="1"/>
          </p:cNvSpPr>
          <p:nvPr>
            <p:ph type="title"/>
          </p:nvPr>
        </p:nvSpPr>
        <p:spPr/>
        <p:txBody>
          <a:bodyPr>
            <a:normAutofit fontScale="90000"/>
          </a:bodyPr>
          <a:lstStyle/>
          <a:p>
            <a:r>
              <a:rPr lang="en-US" dirty="0"/>
              <a:t>Business Products Are Different</a:t>
            </a:r>
            <a:br>
              <a:rPr lang="en-US" dirty="0"/>
            </a:br>
            <a:endParaRPr lang="en-US" dirty="0"/>
          </a:p>
        </p:txBody>
      </p:sp>
      <p:sp>
        <p:nvSpPr>
          <p:cNvPr id="3" name="Line 3"/>
          <p:cNvSpPr>
            <a:spLocks noChangeShapeType="1"/>
          </p:cNvSpPr>
          <p:nvPr/>
        </p:nvSpPr>
        <p:spPr bwMode="auto">
          <a:xfrm>
            <a:off x="3581400" y="3810000"/>
            <a:ext cx="1143000"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4" name="AutoShape 4"/>
          <p:cNvSpPr>
            <a:spLocks noChangeArrowheads="1"/>
          </p:cNvSpPr>
          <p:nvPr/>
        </p:nvSpPr>
        <p:spPr bwMode="auto">
          <a:xfrm>
            <a:off x="4191000" y="33020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Inelastic Industry Demand</a:t>
            </a:r>
          </a:p>
        </p:txBody>
      </p:sp>
      <p:sp>
        <p:nvSpPr>
          <p:cNvPr id="5" name="Line 7"/>
          <p:cNvSpPr>
            <a:spLocks noChangeShapeType="1"/>
          </p:cNvSpPr>
          <p:nvPr/>
        </p:nvSpPr>
        <p:spPr bwMode="auto">
          <a:xfrm flipV="1">
            <a:off x="3048000" y="22098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6" name="AutoShape 8"/>
          <p:cNvSpPr>
            <a:spLocks noChangeArrowheads="1"/>
          </p:cNvSpPr>
          <p:nvPr/>
        </p:nvSpPr>
        <p:spPr bwMode="auto">
          <a:xfrm>
            <a:off x="4191000" y="17526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Derived Demand</a:t>
            </a:r>
          </a:p>
        </p:txBody>
      </p:sp>
      <p:sp>
        <p:nvSpPr>
          <p:cNvPr id="7" name="Line 11"/>
          <p:cNvSpPr>
            <a:spLocks noChangeShapeType="1"/>
          </p:cNvSpPr>
          <p:nvPr/>
        </p:nvSpPr>
        <p:spPr bwMode="auto">
          <a:xfrm>
            <a:off x="3048000" y="3810000"/>
            <a:ext cx="1143000" cy="1600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dirty="0"/>
          </a:p>
        </p:txBody>
      </p:sp>
      <p:sp>
        <p:nvSpPr>
          <p:cNvPr id="8" name="AutoShape 12"/>
          <p:cNvSpPr>
            <a:spLocks noChangeArrowheads="1"/>
          </p:cNvSpPr>
          <p:nvPr/>
        </p:nvSpPr>
        <p:spPr bwMode="auto">
          <a:xfrm>
            <a:off x="4191000" y="4876800"/>
            <a:ext cx="3962400" cy="990600"/>
          </a:xfrm>
          <a:prstGeom prst="roundRect">
            <a:avLst>
              <a:gd name="adj" fmla="val 33495"/>
            </a:avLst>
          </a:prstGeom>
          <a:ln>
            <a:headEnd/>
            <a:tailEnd/>
          </a:ln>
        </p:spPr>
        <p:style>
          <a:lnRef idx="2">
            <a:schemeClr val="accent4">
              <a:shade val="50000"/>
            </a:schemeClr>
          </a:lnRef>
          <a:fillRef idx="1">
            <a:schemeClr val="accent4"/>
          </a:fillRef>
          <a:effectRef idx="0">
            <a:schemeClr val="accent4"/>
          </a:effectRef>
          <a:fontRef idx="minor">
            <a:schemeClr val="lt1"/>
          </a:fontRef>
        </p:style>
        <p:txBody>
          <a:bodyPr anchor="ctr"/>
          <a:lstStyle/>
          <a:p>
            <a:pPr>
              <a:spcBef>
                <a:spcPct val="50000"/>
              </a:spcBef>
            </a:pPr>
            <a:r>
              <a:rPr lang="en-US" altLang="en-US" sz="2400" b="1" dirty="0">
                <a:latin typeface="Arial" pitchFamily="34" charset="0"/>
                <a:cs typeface="Arial" pitchFamily="34" charset="0"/>
              </a:rPr>
              <a:t>Differing Tax Treatments </a:t>
            </a:r>
          </a:p>
        </p:txBody>
      </p:sp>
      <p:pic>
        <p:nvPicPr>
          <p:cNvPr id="61449" name="Picture 1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355600" y="2741835"/>
            <a:ext cx="3276600" cy="2187130"/>
          </a:xfrm>
          <a:prstGeom prst="ellipse">
            <a:avLst/>
          </a:prstGeom>
          <a:ln w="63500" cap="rnd">
            <a:solidFill>
              <a:srgbClr val="333333"/>
            </a:solidFill>
          </a:ln>
          <a:effectLst>
            <a:outerShdw blurRad="381000" dist="292100" dir="5400000" sx="-80000" sy="-18000" rotWithShape="0">
              <a:srgbClr val="000000">
                <a:alpha val="22000"/>
              </a:srgbClr>
            </a:outerShdw>
          </a:effectLst>
          <a:scene3d>
            <a:camera prst="orthographicFront"/>
            <a:lightRig rig="contrasting" dir="t">
              <a:rot lat="0" lon="0" rev="3000000"/>
            </a:lightRig>
          </a:scene3d>
          <a:sp3d contourW="7620">
            <a:bevelT w="95250" h="31750"/>
            <a:contourClr>
              <a:srgbClr val="333333"/>
            </a:contourClr>
          </a:sp3d>
          <a:extLst>
            <a:ext uri="{909E8E84-426E-40DD-AFC4-6F175D3DCCD1}">
              <a14:hiddenFill xmlns:a14="http://schemas.microsoft.com/office/drawing/2010/main">
                <a:solidFill>
                  <a:srgbClr val="FFFFFF"/>
                </a:solidFill>
              </a14:hiddenFill>
            </a:ext>
          </a:extLst>
        </p:spPr>
      </p:pic>
      <p:sp>
        <p:nvSpPr>
          <p:cNvPr id="2" name="TextBox 1"/>
          <p:cNvSpPr txBox="1"/>
          <p:nvPr/>
        </p:nvSpPr>
        <p:spPr>
          <a:xfrm rot="16200000">
            <a:off x="-1022045" y="3624754"/>
            <a:ext cx="2362200" cy="246221"/>
          </a:xfrm>
          <a:prstGeom prst="rect">
            <a:avLst/>
          </a:prstGeom>
          <a:noFill/>
        </p:spPr>
        <p:txBody>
          <a:bodyPr wrap="square" rtlCol="0">
            <a:spAutoFit/>
          </a:bodyPr>
          <a:lstStyle/>
          <a:p>
            <a:r>
              <a:rPr lang="de-DE" sz="1000"/>
              <a:t>©</a:t>
            </a:r>
            <a:r>
              <a:rPr lang="en-US" sz="1000"/>
              <a:t>Shutterstock </a:t>
            </a:r>
            <a:r>
              <a:rPr lang="en-US" sz="1000" dirty="0"/>
              <a:t>/ </a:t>
            </a:r>
            <a:r>
              <a:rPr lang="en-US" sz="1000" dirty="0" err="1"/>
              <a:t>Radu</a:t>
            </a:r>
            <a:r>
              <a:rPr lang="en-US" sz="1000" dirty="0"/>
              <a:t> </a:t>
            </a:r>
            <a:r>
              <a:rPr lang="en-US" sz="1000" dirty="0" err="1"/>
              <a:t>Bercan</a:t>
            </a:r>
            <a:endParaRPr lang="en-US" sz="1000" dirty="0"/>
          </a:p>
        </p:txBody>
      </p:sp>
    </p:spTree>
    <p:custDataLst>
      <p:tags r:id="rId1"/>
    </p:custDataLst>
    <p:extLst>
      <p:ext uri="{BB962C8B-B14F-4D97-AF65-F5344CB8AC3E}">
        <p14:creationId xmlns:p14="http://schemas.microsoft.com/office/powerpoint/2010/main" val="132988300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childTnLst>
                          </p:cTn>
                        </p:par>
                      </p:childTnLst>
                    </p:cTn>
                  </p:par>
                  <p:par>
                    <p:cTn id="12" fill="hold" nodeType="clickPar">
                      <p:stCondLst>
                        <p:cond delay="indefinite"/>
                      </p:stCondLst>
                      <p:childTnLst>
                        <p:par>
                          <p:cTn id="13" fill="hold" nodeType="withGroup">
                            <p:stCondLst>
                              <p:cond delay="0"/>
                            </p:stCondLst>
                            <p:childTnLst>
                              <p:par>
                                <p:cTn id="14" presetID="25" presetClass="emph" presetSubtype="0" fill="hold" grpId="1" nodeType="clickEffect">
                                  <p:stCondLst>
                                    <p:cond delay="0"/>
                                  </p:stCondLst>
                                  <p:childTnLst>
                                    <p:animClr clrSpc="hsl" dir="cw">
                                      <p:cBhvr override="childStyle">
                                        <p:cTn id="15" dur="500" fill="hold"/>
                                        <p:tgtEl>
                                          <p:spTgt spid="6"/>
                                        </p:tgtEl>
                                        <p:attrNameLst>
                                          <p:attrName>style.color</p:attrName>
                                        </p:attrNameLst>
                                      </p:cBhvr>
                                      <p:by>
                                        <p:hsl h="0" s="-70588" l="0"/>
                                      </p:by>
                                    </p:animClr>
                                    <p:animClr clrSpc="hsl" dir="cw">
                                      <p:cBhvr>
                                        <p:cTn id="16" dur="500" fill="hold"/>
                                        <p:tgtEl>
                                          <p:spTgt spid="6"/>
                                        </p:tgtEl>
                                        <p:attrNameLst>
                                          <p:attrName>fillcolor</p:attrName>
                                        </p:attrNameLst>
                                      </p:cBhvr>
                                      <p:by>
                                        <p:hsl h="0" s="-70588" l="0"/>
                                      </p:by>
                                    </p:animClr>
                                    <p:animClr clrSpc="hsl" dir="cw">
                                      <p:cBhvr>
                                        <p:cTn id="17" dur="500" fill="hold"/>
                                        <p:tgtEl>
                                          <p:spTgt spid="6"/>
                                        </p:tgtEl>
                                        <p:attrNameLst>
                                          <p:attrName>stroke.color</p:attrName>
                                        </p:attrNameLst>
                                      </p:cBhvr>
                                      <p:by>
                                        <p:hsl h="0" s="-70588" l="0"/>
                                      </p:by>
                                    </p:animClr>
                                    <p:set>
                                      <p:cBhvr>
                                        <p:cTn id="18" dur="500" fill="hold"/>
                                        <p:tgtEl>
                                          <p:spTgt spid="6"/>
                                        </p:tgtEl>
                                        <p:attrNameLst>
                                          <p:attrName>fill.type</p:attrName>
                                        </p:attrNameLst>
                                      </p:cBhvr>
                                      <p:to>
                                        <p:strVal val="solid"/>
                                      </p:to>
                                    </p:set>
                                  </p:childTnLst>
                                </p:cTn>
                              </p:par>
                              <p:par>
                                <p:cTn id="19" presetID="22" presetClass="entr" presetSubtype="8" fill="hold" grpId="0" nodeType="with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wipe(left)">
                                      <p:cBhvr>
                                        <p:cTn id="21" dur="500"/>
                                        <p:tgtEl>
                                          <p:spTgt spid="3"/>
                                        </p:tgtEl>
                                      </p:cBhvr>
                                    </p:animEffect>
                                  </p:childTnLst>
                                </p:cTn>
                              </p:par>
                            </p:childTnLst>
                          </p:cTn>
                        </p:par>
                        <p:par>
                          <p:cTn id="22" fill="hold" nodeType="afterGroup">
                            <p:stCondLst>
                              <p:cond delay="500"/>
                            </p:stCondLst>
                            <p:childTnLst>
                              <p:par>
                                <p:cTn id="23" presetID="22" presetClass="entr" presetSubtype="8"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childTnLst>
                          </p:cTn>
                        </p:par>
                      </p:childTnLst>
                    </p:cTn>
                  </p:par>
                  <p:par>
                    <p:cTn id="26" fill="hold" nodeType="clickPar">
                      <p:stCondLst>
                        <p:cond delay="indefinite"/>
                      </p:stCondLst>
                      <p:childTnLst>
                        <p:par>
                          <p:cTn id="27" fill="hold" nodeType="withGroup">
                            <p:stCondLst>
                              <p:cond delay="0"/>
                            </p:stCondLst>
                            <p:childTnLst>
                              <p:par>
                                <p:cTn id="28" presetID="25" presetClass="emph" presetSubtype="0" fill="hold" grpId="1" nodeType="clickEffect">
                                  <p:stCondLst>
                                    <p:cond delay="0"/>
                                  </p:stCondLst>
                                  <p:childTnLst>
                                    <p:animClr clrSpc="hsl" dir="cw">
                                      <p:cBhvr override="childStyle">
                                        <p:cTn id="29" dur="500" fill="hold"/>
                                        <p:tgtEl>
                                          <p:spTgt spid="4"/>
                                        </p:tgtEl>
                                        <p:attrNameLst>
                                          <p:attrName>style.color</p:attrName>
                                        </p:attrNameLst>
                                      </p:cBhvr>
                                      <p:by>
                                        <p:hsl h="0" s="-70588" l="0"/>
                                      </p:by>
                                    </p:animClr>
                                    <p:animClr clrSpc="hsl" dir="cw">
                                      <p:cBhvr>
                                        <p:cTn id="30" dur="500" fill="hold"/>
                                        <p:tgtEl>
                                          <p:spTgt spid="4"/>
                                        </p:tgtEl>
                                        <p:attrNameLst>
                                          <p:attrName>fillcolor</p:attrName>
                                        </p:attrNameLst>
                                      </p:cBhvr>
                                      <p:by>
                                        <p:hsl h="0" s="-70588" l="0"/>
                                      </p:by>
                                    </p:animClr>
                                    <p:animClr clrSpc="hsl" dir="cw">
                                      <p:cBhvr>
                                        <p:cTn id="31" dur="500" fill="hold"/>
                                        <p:tgtEl>
                                          <p:spTgt spid="4"/>
                                        </p:tgtEl>
                                        <p:attrNameLst>
                                          <p:attrName>stroke.color</p:attrName>
                                        </p:attrNameLst>
                                      </p:cBhvr>
                                      <p:by>
                                        <p:hsl h="0" s="-70588" l="0"/>
                                      </p:by>
                                    </p:animClr>
                                    <p:set>
                                      <p:cBhvr>
                                        <p:cTn id="32" dur="500" fill="hold"/>
                                        <p:tgtEl>
                                          <p:spTgt spid="4"/>
                                        </p:tgtEl>
                                        <p:attrNameLst>
                                          <p:attrName>fill.type</p:attrName>
                                        </p:attrNameLst>
                                      </p:cBhvr>
                                      <p:to>
                                        <p:strVal val="solid"/>
                                      </p:to>
                                    </p:set>
                                  </p:childTnLst>
                                </p:cTn>
                              </p:par>
                              <p:par>
                                <p:cTn id="33" presetID="22" presetClass="entr" presetSubtype="1"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wipe(up)">
                                      <p:cBhvr>
                                        <p:cTn id="35" dur="500"/>
                                        <p:tgtEl>
                                          <p:spTgt spid="7"/>
                                        </p:tgtEl>
                                      </p:cBhvr>
                                    </p:animEffect>
                                  </p:childTnLst>
                                </p:cTn>
                              </p:par>
                            </p:childTnLst>
                          </p:cTn>
                        </p:par>
                        <p:par>
                          <p:cTn id="36" fill="hold" nodeType="afterGroup">
                            <p:stCondLst>
                              <p:cond delay="500"/>
                            </p:stCondLst>
                            <p:childTnLst>
                              <p:par>
                                <p:cTn id="37" presetID="22" presetClass="entr" presetSubtype="8"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Effect transition="in" filter="wipe(left)">
                                      <p:cBhvr>
                                        <p:cTn id="3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4" grpId="1" animBg="1"/>
      <p:bldP spid="5" grpId="0" animBg="1"/>
      <p:bldP spid="6" grpId="0" animBg="1"/>
      <p:bldP spid="6" grpId="1" animBg="1"/>
      <p:bldP spid="7" grpId="0" animBg="1"/>
      <p:bldP spid="8" grpId="0" animBg="1"/>
    </p:bldLst>
  </p:timing>
</p:sld>
</file>

<file path=ppt/slides/slide3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 name="Line 48"/>
          <p:cNvSpPr>
            <a:spLocks noChangeShapeType="1"/>
          </p:cNvSpPr>
          <p:nvPr/>
        </p:nvSpPr>
        <p:spPr bwMode="auto">
          <a:xfrm>
            <a:off x="4572000" y="4953000"/>
            <a:ext cx="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62466" name="Rectangle 2"/>
          <p:cNvSpPr>
            <a:spLocks noGrp="1" noChangeArrowheads="1"/>
          </p:cNvSpPr>
          <p:nvPr>
            <p:ph type="title"/>
          </p:nvPr>
        </p:nvSpPr>
        <p:spPr>
          <a:xfrm>
            <a:off x="457200" y="0"/>
            <a:ext cx="8229600" cy="1398587"/>
          </a:xfrm>
        </p:spPr>
        <p:txBody>
          <a:bodyPr>
            <a:normAutofit fontScale="90000"/>
          </a:bodyPr>
          <a:lstStyle/>
          <a:p>
            <a:r>
              <a:rPr lang="en-US" dirty="0"/>
              <a:t>Business Product Classes – How They Are Defined (Exhibit 8-8)</a:t>
            </a:r>
          </a:p>
        </p:txBody>
      </p:sp>
      <p:sp>
        <p:nvSpPr>
          <p:cNvPr id="3" name="Line 21"/>
          <p:cNvSpPr>
            <a:spLocks noChangeShapeType="1"/>
          </p:cNvSpPr>
          <p:nvPr/>
        </p:nvSpPr>
        <p:spPr bwMode="auto">
          <a:xfrm flipH="1" flipV="1">
            <a:off x="2743200" y="2819400"/>
            <a:ext cx="990600" cy="609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4" name="AutoShape 22"/>
          <p:cNvSpPr>
            <a:spLocks noChangeArrowheads="1"/>
          </p:cNvSpPr>
          <p:nvPr/>
        </p:nvSpPr>
        <p:spPr bwMode="auto">
          <a:xfrm>
            <a:off x="457200" y="21336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Installations</a:t>
            </a:r>
          </a:p>
        </p:txBody>
      </p:sp>
      <p:sp>
        <p:nvSpPr>
          <p:cNvPr id="5" name="Line 25"/>
          <p:cNvSpPr>
            <a:spLocks noChangeShapeType="1"/>
          </p:cNvSpPr>
          <p:nvPr/>
        </p:nvSpPr>
        <p:spPr bwMode="auto">
          <a:xfrm flipV="1">
            <a:off x="4572000" y="2667000"/>
            <a:ext cx="0" cy="2286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6" name="Line 28"/>
          <p:cNvSpPr>
            <a:spLocks noChangeShapeType="1"/>
          </p:cNvSpPr>
          <p:nvPr/>
        </p:nvSpPr>
        <p:spPr bwMode="auto">
          <a:xfrm flipV="1">
            <a:off x="5410200" y="2743200"/>
            <a:ext cx="990600" cy="6858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7" name="Line 31"/>
          <p:cNvSpPr>
            <a:spLocks noChangeShapeType="1"/>
          </p:cNvSpPr>
          <p:nvPr/>
        </p:nvSpPr>
        <p:spPr bwMode="auto">
          <a:xfrm>
            <a:off x="5562600" y="4343400"/>
            <a:ext cx="838200" cy="4572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8" name="AutoShape 35">
            <a:hlinkHover r:id="" action="ppaction://macro?name=changecolor"/>
          </p:cNvPr>
          <p:cNvSpPr>
            <a:spLocks noChangeArrowheads="1"/>
          </p:cNvSpPr>
          <p:nvPr/>
        </p:nvSpPr>
        <p:spPr bwMode="auto">
          <a:xfrm>
            <a:off x="3429000" y="13716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Accessories</a:t>
            </a:r>
          </a:p>
        </p:txBody>
      </p:sp>
      <p:sp>
        <p:nvSpPr>
          <p:cNvPr id="9" name="AutoShape 36"/>
          <p:cNvSpPr>
            <a:spLocks noChangeArrowheads="1"/>
          </p:cNvSpPr>
          <p:nvPr/>
        </p:nvSpPr>
        <p:spPr bwMode="auto">
          <a:xfrm>
            <a:off x="6400800" y="2057400"/>
            <a:ext cx="2286000" cy="13747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pPr>
              <a:lnSpc>
                <a:spcPct val="90000"/>
              </a:lnSpc>
            </a:pPr>
            <a:br>
              <a:rPr lang="en-US" sz="2400" b="1" dirty="0">
                <a:latin typeface="Arial" pitchFamily="34" charset="0"/>
                <a:cs typeface="Arial" pitchFamily="34" charset="0"/>
              </a:rPr>
            </a:br>
            <a:r>
              <a:rPr lang="en-US" sz="2400" b="1" dirty="0">
                <a:latin typeface="Arial" pitchFamily="34" charset="0"/>
                <a:cs typeface="Arial" pitchFamily="34" charset="0"/>
              </a:rPr>
              <a:t>Raw Materials</a:t>
            </a:r>
          </a:p>
          <a:p>
            <a:endParaRPr lang="en-US" sz="2400" b="1" dirty="0">
              <a:latin typeface="Arial" pitchFamily="34" charset="0"/>
              <a:cs typeface="Arial" pitchFamily="34" charset="0"/>
            </a:endParaRPr>
          </a:p>
        </p:txBody>
      </p:sp>
      <p:sp>
        <p:nvSpPr>
          <p:cNvPr id="10" name="AutoShape 37"/>
          <p:cNvSpPr>
            <a:spLocks noChangeArrowheads="1"/>
          </p:cNvSpPr>
          <p:nvPr/>
        </p:nvSpPr>
        <p:spPr bwMode="auto">
          <a:xfrm>
            <a:off x="6400800" y="41148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Component Parts &amp; Materials</a:t>
            </a:r>
          </a:p>
        </p:txBody>
      </p:sp>
      <p:sp>
        <p:nvSpPr>
          <p:cNvPr id="11" name="Line 41"/>
          <p:cNvSpPr>
            <a:spLocks noChangeShapeType="1"/>
          </p:cNvSpPr>
          <p:nvPr/>
        </p:nvSpPr>
        <p:spPr bwMode="auto">
          <a:xfrm flipH="1">
            <a:off x="2743200" y="4343400"/>
            <a:ext cx="762000" cy="38100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a:lstStyle/>
          <a:p>
            <a:endParaRPr lang="en-US" b="1" dirty="0"/>
          </a:p>
        </p:txBody>
      </p:sp>
      <p:sp>
        <p:nvSpPr>
          <p:cNvPr id="12" name="AutoShape 42"/>
          <p:cNvSpPr>
            <a:spLocks noChangeArrowheads="1"/>
          </p:cNvSpPr>
          <p:nvPr/>
        </p:nvSpPr>
        <p:spPr bwMode="auto">
          <a:xfrm>
            <a:off x="3429000" y="51816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br>
              <a:rPr lang="en-US" sz="2400" b="1" dirty="0">
                <a:latin typeface="Arial" pitchFamily="34" charset="0"/>
                <a:cs typeface="Arial" pitchFamily="34" charset="0"/>
              </a:rPr>
            </a:br>
            <a:r>
              <a:rPr lang="en-US" sz="2400" b="1" dirty="0">
                <a:latin typeface="Arial" pitchFamily="34" charset="0"/>
                <a:cs typeface="Arial" pitchFamily="34" charset="0"/>
              </a:rPr>
              <a:t>MRO Supplies</a:t>
            </a:r>
          </a:p>
          <a:p>
            <a:endParaRPr lang="en-US" sz="2400" b="1" dirty="0">
              <a:latin typeface="Arial" pitchFamily="34" charset="0"/>
              <a:cs typeface="Arial" pitchFamily="34" charset="0"/>
            </a:endParaRPr>
          </a:p>
        </p:txBody>
      </p:sp>
      <p:sp>
        <p:nvSpPr>
          <p:cNvPr id="13" name="AutoShape 43"/>
          <p:cNvSpPr>
            <a:spLocks noChangeArrowheads="1"/>
          </p:cNvSpPr>
          <p:nvPr/>
        </p:nvSpPr>
        <p:spPr bwMode="auto">
          <a:xfrm>
            <a:off x="457200" y="4038600"/>
            <a:ext cx="2286000" cy="1298575"/>
          </a:xfrm>
          <a:prstGeom prst="roundRect">
            <a:avLst>
              <a:gd name="adj" fmla="val 16667"/>
            </a:avLst>
          </a:prstGeom>
          <a:ln>
            <a:headEnd/>
            <a:tailEnd/>
          </a:ln>
        </p:spPr>
        <p:style>
          <a:lnRef idx="2">
            <a:schemeClr val="accent6">
              <a:shade val="50000"/>
            </a:schemeClr>
          </a:lnRef>
          <a:fillRef idx="1">
            <a:schemeClr val="accent6"/>
          </a:fillRef>
          <a:effectRef idx="0">
            <a:schemeClr val="accent6"/>
          </a:effectRef>
          <a:fontRef idx="minor">
            <a:schemeClr val="lt1"/>
          </a:fontRef>
        </p:style>
        <p:txBody>
          <a:bodyPr anchor="ctr"/>
          <a:lstStyle/>
          <a:p>
            <a:r>
              <a:rPr lang="en-US" sz="2400" b="1" dirty="0">
                <a:latin typeface="Arial" pitchFamily="34" charset="0"/>
                <a:cs typeface="Arial" pitchFamily="34" charset="0"/>
              </a:rPr>
              <a:t>Professional Services</a:t>
            </a:r>
          </a:p>
        </p:txBody>
      </p:sp>
      <p:sp>
        <p:nvSpPr>
          <p:cNvPr id="15" name="Oval 38"/>
          <p:cNvSpPr>
            <a:spLocks noChangeArrowheads="1"/>
          </p:cNvSpPr>
          <p:nvPr/>
        </p:nvSpPr>
        <p:spPr bwMode="auto">
          <a:xfrm>
            <a:off x="3429000" y="2895600"/>
            <a:ext cx="2211388" cy="2147888"/>
          </a:xfrm>
          <a:prstGeom prst="ellipse">
            <a:avLst/>
          </a:prstGeom>
          <a:ln>
            <a:headEnd/>
            <a:tailEnd/>
          </a:ln>
        </p:spPr>
        <p:style>
          <a:lnRef idx="2">
            <a:schemeClr val="accent1">
              <a:shade val="50000"/>
            </a:schemeClr>
          </a:lnRef>
          <a:fillRef idx="1">
            <a:schemeClr val="accent1"/>
          </a:fillRef>
          <a:effectRef idx="0">
            <a:schemeClr val="accent1"/>
          </a:effectRef>
          <a:fontRef idx="minor">
            <a:schemeClr val="lt1"/>
          </a:fontRef>
        </p:style>
        <p:txBody>
          <a:bodyPr wrap="none" anchor="ctr"/>
          <a:lstStyle/>
          <a:p>
            <a:r>
              <a:rPr lang="en-US" sz="2800" b="1" dirty="0">
                <a:latin typeface="Arial" pitchFamily="34" charset="0"/>
                <a:cs typeface="Arial" pitchFamily="34" charset="0"/>
              </a:rPr>
              <a:t>Business </a:t>
            </a:r>
            <a:br>
              <a:rPr lang="en-US" sz="2800" b="1" dirty="0">
                <a:latin typeface="Arial" pitchFamily="34" charset="0"/>
                <a:cs typeface="Arial" pitchFamily="34" charset="0"/>
              </a:rPr>
            </a:br>
            <a:r>
              <a:rPr lang="en-US" sz="2800" b="1" dirty="0">
                <a:latin typeface="Arial" pitchFamily="34" charset="0"/>
                <a:cs typeface="Arial" pitchFamily="34" charset="0"/>
              </a:rPr>
              <a:t>Product </a:t>
            </a:r>
            <a:br>
              <a:rPr lang="en-US" sz="2800" b="1" dirty="0">
                <a:latin typeface="Arial" pitchFamily="34" charset="0"/>
                <a:cs typeface="Arial" pitchFamily="34" charset="0"/>
              </a:rPr>
            </a:br>
            <a:r>
              <a:rPr lang="en-US" sz="2800" b="1" dirty="0">
                <a:latin typeface="Arial" pitchFamily="34" charset="0"/>
                <a:cs typeface="Arial" pitchFamily="34" charset="0"/>
              </a:rPr>
              <a:t>Classes</a:t>
            </a:r>
          </a:p>
        </p:txBody>
      </p:sp>
    </p:spTree>
    <p:custDataLst>
      <p:tags r:id="rId1"/>
    </p:custDataLst>
    <p:extLst>
      <p:ext uri="{BB962C8B-B14F-4D97-AF65-F5344CB8AC3E}">
        <p14:creationId xmlns:p14="http://schemas.microsoft.com/office/powerpoint/2010/main" val="211366251"/>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 presetClass="entr" presetSubtype="0"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childTnLst>
                                </p:cTn>
                              </p:par>
                            </p:childTnLst>
                          </p:cTn>
                        </p:par>
                        <p:par>
                          <p:cTn id="7" fill="hold" nodeType="afterGroup">
                            <p:stCondLst>
                              <p:cond delay="0"/>
                            </p:stCondLst>
                            <p:childTnLst>
                              <p:par>
                                <p:cTn id="8" presetID="22" presetClass="entr" presetSubtype="4"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childTnLst>
                          </p:cTn>
                        </p:par>
                        <p:par>
                          <p:cTn id="11" fill="hold" nodeType="afterGroup">
                            <p:stCondLst>
                              <p:cond delay="500"/>
                            </p:stCondLst>
                            <p:childTnLst>
                              <p:par>
                                <p:cTn id="12" presetID="22" presetClass="entr" presetSubtype="2" fill="hold" grpId="0"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wipe(right)">
                                      <p:cBhvr>
                                        <p:cTn id="14" dur="500"/>
                                        <p:tgtEl>
                                          <p:spTgt spid="4"/>
                                        </p:tgtEl>
                                      </p:cBhvr>
                                    </p:animEffect>
                                  </p:childTnLst>
                                </p:cTn>
                              </p:par>
                            </p:childTnLst>
                          </p:cTn>
                        </p:par>
                      </p:childTnLst>
                    </p:cTn>
                  </p:par>
                  <p:par>
                    <p:cTn id="15" fill="hold" nodeType="clickPar">
                      <p:stCondLst>
                        <p:cond delay="indefinite"/>
                      </p:stCondLst>
                      <p:childTnLst>
                        <p:par>
                          <p:cTn id="16" fill="hold" nodeType="withGroup">
                            <p:stCondLst>
                              <p:cond delay="0"/>
                            </p:stCondLst>
                            <p:childTnLst>
                              <p:par>
                                <p:cTn id="17" presetID="25" presetClass="emph" presetSubtype="0" fill="hold" grpId="1" nodeType="clickEffect">
                                  <p:stCondLst>
                                    <p:cond delay="0"/>
                                  </p:stCondLst>
                                  <p:childTnLst>
                                    <p:animClr clrSpc="hsl" dir="cw">
                                      <p:cBhvr override="childStyle">
                                        <p:cTn id="18" dur="500" fill="hold"/>
                                        <p:tgtEl>
                                          <p:spTgt spid="4"/>
                                        </p:tgtEl>
                                        <p:attrNameLst>
                                          <p:attrName>style.color</p:attrName>
                                        </p:attrNameLst>
                                      </p:cBhvr>
                                      <p:by>
                                        <p:hsl h="0" s="-70588" l="0"/>
                                      </p:by>
                                    </p:animClr>
                                    <p:animClr clrSpc="hsl" dir="cw">
                                      <p:cBhvr>
                                        <p:cTn id="19" dur="500" fill="hold"/>
                                        <p:tgtEl>
                                          <p:spTgt spid="4"/>
                                        </p:tgtEl>
                                        <p:attrNameLst>
                                          <p:attrName>fillcolor</p:attrName>
                                        </p:attrNameLst>
                                      </p:cBhvr>
                                      <p:by>
                                        <p:hsl h="0" s="-70588" l="0"/>
                                      </p:by>
                                    </p:animClr>
                                    <p:animClr clrSpc="hsl" dir="cw">
                                      <p:cBhvr>
                                        <p:cTn id="20" dur="500" fill="hold"/>
                                        <p:tgtEl>
                                          <p:spTgt spid="4"/>
                                        </p:tgtEl>
                                        <p:attrNameLst>
                                          <p:attrName>stroke.color</p:attrName>
                                        </p:attrNameLst>
                                      </p:cBhvr>
                                      <p:by>
                                        <p:hsl h="0" s="-70588" l="0"/>
                                      </p:by>
                                    </p:animClr>
                                    <p:set>
                                      <p:cBhvr>
                                        <p:cTn id="21" dur="500" fill="hold"/>
                                        <p:tgtEl>
                                          <p:spTgt spid="4"/>
                                        </p:tgtEl>
                                        <p:attrNameLst>
                                          <p:attrName>fill.type</p:attrName>
                                        </p:attrNameLst>
                                      </p:cBhvr>
                                      <p:to>
                                        <p:strVal val="solid"/>
                                      </p:to>
                                    </p:set>
                                  </p:childTnLst>
                                </p:cTn>
                              </p:par>
                              <p:par>
                                <p:cTn id="22" presetID="22" presetClass="entr" presetSubtype="4"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down)">
                                      <p:cBhvr>
                                        <p:cTn id="24" dur="500"/>
                                        <p:tgtEl>
                                          <p:spTgt spid="5"/>
                                        </p:tgtEl>
                                      </p:cBhvr>
                                    </p:animEffect>
                                  </p:childTnLst>
                                </p:cTn>
                              </p:par>
                            </p:childTnLst>
                          </p:cTn>
                        </p:par>
                        <p:par>
                          <p:cTn id="25" fill="hold" nodeType="afterGroup">
                            <p:stCondLst>
                              <p:cond delay="500"/>
                            </p:stCondLst>
                            <p:childTnLst>
                              <p:par>
                                <p:cTn id="26" presetID="22" presetClass="entr" presetSubtype="4"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down)">
                                      <p:cBhvr>
                                        <p:cTn id="28" dur="500"/>
                                        <p:tgtEl>
                                          <p:spTgt spid="8"/>
                                        </p:tgtEl>
                                      </p:cBhvr>
                                    </p:animEffect>
                                  </p:childTnLst>
                                </p:cTn>
                              </p:par>
                            </p:childTnLst>
                          </p:cTn>
                        </p:par>
                      </p:childTnLst>
                    </p:cTn>
                  </p:par>
                  <p:par>
                    <p:cTn id="29" fill="hold" nodeType="clickPar">
                      <p:stCondLst>
                        <p:cond delay="indefinite"/>
                      </p:stCondLst>
                      <p:childTnLst>
                        <p:par>
                          <p:cTn id="30" fill="hold" nodeType="withGroup">
                            <p:stCondLst>
                              <p:cond delay="0"/>
                            </p:stCondLst>
                            <p:childTnLst>
                              <p:par>
                                <p:cTn id="31" presetID="25" presetClass="emph" presetSubtype="0" fill="hold" grpId="1" nodeType="clickEffect">
                                  <p:stCondLst>
                                    <p:cond delay="0"/>
                                  </p:stCondLst>
                                  <p:childTnLst>
                                    <p:animClr clrSpc="hsl" dir="cw">
                                      <p:cBhvr override="childStyle">
                                        <p:cTn id="32" dur="500" fill="hold"/>
                                        <p:tgtEl>
                                          <p:spTgt spid="8"/>
                                        </p:tgtEl>
                                        <p:attrNameLst>
                                          <p:attrName>style.color</p:attrName>
                                        </p:attrNameLst>
                                      </p:cBhvr>
                                      <p:by>
                                        <p:hsl h="0" s="-70588" l="0"/>
                                      </p:by>
                                    </p:animClr>
                                    <p:animClr clrSpc="hsl" dir="cw">
                                      <p:cBhvr>
                                        <p:cTn id="33" dur="500" fill="hold"/>
                                        <p:tgtEl>
                                          <p:spTgt spid="8"/>
                                        </p:tgtEl>
                                        <p:attrNameLst>
                                          <p:attrName>fillcolor</p:attrName>
                                        </p:attrNameLst>
                                      </p:cBhvr>
                                      <p:by>
                                        <p:hsl h="0" s="-70588" l="0"/>
                                      </p:by>
                                    </p:animClr>
                                    <p:animClr clrSpc="hsl" dir="cw">
                                      <p:cBhvr>
                                        <p:cTn id="34" dur="500" fill="hold"/>
                                        <p:tgtEl>
                                          <p:spTgt spid="8"/>
                                        </p:tgtEl>
                                        <p:attrNameLst>
                                          <p:attrName>stroke.color</p:attrName>
                                        </p:attrNameLst>
                                      </p:cBhvr>
                                      <p:by>
                                        <p:hsl h="0" s="-70588" l="0"/>
                                      </p:by>
                                    </p:animClr>
                                    <p:set>
                                      <p:cBhvr>
                                        <p:cTn id="35" dur="500" fill="hold"/>
                                        <p:tgtEl>
                                          <p:spTgt spid="8"/>
                                        </p:tgtEl>
                                        <p:attrNameLst>
                                          <p:attrName>fill.type</p:attrName>
                                        </p:attrNameLst>
                                      </p:cBhvr>
                                      <p:to>
                                        <p:strVal val="solid"/>
                                      </p:to>
                                    </p:set>
                                  </p:childTnLst>
                                </p:cTn>
                              </p:par>
                              <p:par>
                                <p:cTn id="36" presetID="22" presetClass="entr" presetSubtype="4"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wipe(down)">
                                      <p:cBhvr>
                                        <p:cTn id="38" dur="500"/>
                                        <p:tgtEl>
                                          <p:spTgt spid="6"/>
                                        </p:tgtEl>
                                      </p:cBhvr>
                                    </p:animEffect>
                                  </p:childTnLst>
                                </p:cTn>
                              </p:par>
                            </p:childTnLst>
                          </p:cTn>
                        </p:par>
                        <p:par>
                          <p:cTn id="39" fill="hold" nodeType="afterGroup">
                            <p:stCondLst>
                              <p:cond delay="500"/>
                            </p:stCondLst>
                            <p:childTnLst>
                              <p:par>
                                <p:cTn id="40" presetID="22" presetClass="entr" presetSubtype="8" fill="hold" grpId="0" nodeType="afterEffect">
                                  <p:stCondLst>
                                    <p:cond delay="0"/>
                                  </p:stCondLst>
                                  <p:childTnLst>
                                    <p:set>
                                      <p:cBhvr>
                                        <p:cTn id="41" dur="1" fill="hold">
                                          <p:stCondLst>
                                            <p:cond delay="0"/>
                                          </p:stCondLst>
                                        </p:cTn>
                                        <p:tgtEl>
                                          <p:spTgt spid="9"/>
                                        </p:tgtEl>
                                        <p:attrNameLst>
                                          <p:attrName>style.visibility</p:attrName>
                                        </p:attrNameLst>
                                      </p:cBhvr>
                                      <p:to>
                                        <p:strVal val="visible"/>
                                      </p:to>
                                    </p:set>
                                    <p:animEffect transition="in" filter="wipe(left)">
                                      <p:cBhvr>
                                        <p:cTn id="42" dur="500"/>
                                        <p:tgtEl>
                                          <p:spTgt spid="9"/>
                                        </p:tgtEl>
                                      </p:cBhvr>
                                    </p:animEffect>
                                  </p:childTnLst>
                                </p:cTn>
                              </p:par>
                            </p:childTnLst>
                          </p:cTn>
                        </p:par>
                      </p:childTnLst>
                    </p:cTn>
                  </p:par>
                  <p:par>
                    <p:cTn id="43" fill="hold" nodeType="clickPar">
                      <p:stCondLst>
                        <p:cond delay="indefinite"/>
                      </p:stCondLst>
                      <p:childTnLst>
                        <p:par>
                          <p:cTn id="44" fill="hold" nodeType="withGroup">
                            <p:stCondLst>
                              <p:cond delay="0"/>
                            </p:stCondLst>
                            <p:childTnLst>
                              <p:par>
                                <p:cTn id="45" presetID="25" presetClass="emph" presetSubtype="0" fill="hold" grpId="1" nodeType="clickEffect">
                                  <p:stCondLst>
                                    <p:cond delay="0"/>
                                  </p:stCondLst>
                                  <p:childTnLst>
                                    <p:animClr clrSpc="hsl" dir="cw">
                                      <p:cBhvr override="childStyle">
                                        <p:cTn id="46" dur="500" fill="hold"/>
                                        <p:tgtEl>
                                          <p:spTgt spid="9"/>
                                        </p:tgtEl>
                                        <p:attrNameLst>
                                          <p:attrName>style.color</p:attrName>
                                        </p:attrNameLst>
                                      </p:cBhvr>
                                      <p:by>
                                        <p:hsl h="0" s="-70588" l="0"/>
                                      </p:by>
                                    </p:animClr>
                                    <p:animClr clrSpc="hsl" dir="cw">
                                      <p:cBhvr>
                                        <p:cTn id="47" dur="500" fill="hold"/>
                                        <p:tgtEl>
                                          <p:spTgt spid="9"/>
                                        </p:tgtEl>
                                        <p:attrNameLst>
                                          <p:attrName>fillcolor</p:attrName>
                                        </p:attrNameLst>
                                      </p:cBhvr>
                                      <p:by>
                                        <p:hsl h="0" s="-70588" l="0"/>
                                      </p:by>
                                    </p:animClr>
                                    <p:animClr clrSpc="hsl" dir="cw">
                                      <p:cBhvr>
                                        <p:cTn id="48" dur="500" fill="hold"/>
                                        <p:tgtEl>
                                          <p:spTgt spid="9"/>
                                        </p:tgtEl>
                                        <p:attrNameLst>
                                          <p:attrName>stroke.color</p:attrName>
                                        </p:attrNameLst>
                                      </p:cBhvr>
                                      <p:by>
                                        <p:hsl h="0" s="-70588" l="0"/>
                                      </p:by>
                                    </p:animClr>
                                    <p:set>
                                      <p:cBhvr>
                                        <p:cTn id="49" dur="500" fill="hold"/>
                                        <p:tgtEl>
                                          <p:spTgt spid="9"/>
                                        </p:tgtEl>
                                        <p:attrNameLst>
                                          <p:attrName>fill.type</p:attrName>
                                        </p:attrNameLst>
                                      </p:cBhvr>
                                      <p:to>
                                        <p:strVal val="solid"/>
                                      </p:to>
                                    </p:set>
                                  </p:childTnLst>
                                </p:cTn>
                              </p:par>
                              <p:par>
                                <p:cTn id="50" presetID="22" presetClass="entr" presetSubtype="1" fill="hold" grpId="0" nodeType="with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up)">
                                      <p:cBhvr>
                                        <p:cTn id="52" dur="500"/>
                                        <p:tgtEl>
                                          <p:spTgt spid="7"/>
                                        </p:tgtEl>
                                      </p:cBhvr>
                                    </p:animEffect>
                                  </p:childTnLst>
                                </p:cTn>
                              </p:par>
                            </p:childTnLst>
                          </p:cTn>
                        </p:par>
                        <p:par>
                          <p:cTn id="53" fill="hold" nodeType="afterGroup">
                            <p:stCondLst>
                              <p:cond delay="500"/>
                            </p:stCondLst>
                            <p:childTnLst>
                              <p:par>
                                <p:cTn id="54" presetID="22" presetClass="entr" presetSubtype="8"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Effect transition="in" filter="wipe(left)">
                                      <p:cBhvr>
                                        <p:cTn id="56" dur="500"/>
                                        <p:tgtEl>
                                          <p:spTgt spid="10"/>
                                        </p:tgtEl>
                                      </p:cBhvr>
                                    </p:animEffect>
                                  </p:childTnLst>
                                </p:cTn>
                              </p:par>
                            </p:childTnLst>
                          </p:cTn>
                        </p:par>
                      </p:childTnLst>
                    </p:cTn>
                  </p:par>
                  <p:par>
                    <p:cTn id="57" fill="hold" nodeType="clickPar">
                      <p:stCondLst>
                        <p:cond delay="indefinite"/>
                      </p:stCondLst>
                      <p:childTnLst>
                        <p:par>
                          <p:cTn id="58" fill="hold" nodeType="withGroup">
                            <p:stCondLst>
                              <p:cond delay="0"/>
                            </p:stCondLst>
                            <p:childTnLst>
                              <p:par>
                                <p:cTn id="59" presetID="25" presetClass="emph" presetSubtype="0" fill="hold" grpId="1" nodeType="clickEffect">
                                  <p:stCondLst>
                                    <p:cond delay="0"/>
                                  </p:stCondLst>
                                  <p:childTnLst>
                                    <p:animClr clrSpc="hsl" dir="cw">
                                      <p:cBhvr override="childStyle">
                                        <p:cTn id="60" dur="500" fill="hold"/>
                                        <p:tgtEl>
                                          <p:spTgt spid="10"/>
                                        </p:tgtEl>
                                        <p:attrNameLst>
                                          <p:attrName>style.color</p:attrName>
                                        </p:attrNameLst>
                                      </p:cBhvr>
                                      <p:by>
                                        <p:hsl h="0" s="-70588" l="0"/>
                                      </p:by>
                                    </p:animClr>
                                    <p:animClr clrSpc="hsl" dir="cw">
                                      <p:cBhvr>
                                        <p:cTn id="61" dur="500" fill="hold"/>
                                        <p:tgtEl>
                                          <p:spTgt spid="10"/>
                                        </p:tgtEl>
                                        <p:attrNameLst>
                                          <p:attrName>fillcolor</p:attrName>
                                        </p:attrNameLst>
                                      </p:cBhvr>
                                      <p:by>
                                        <p:hsl h="0" s="-70588" l="0"/>
                                      </p:by>
                                    </p:animClr>
                                    <p:animClr clrSpc="hsl" dir="cw">
                                      <p:cBhvr>
                                        <p:cTn id="62" dur="500" fill="hold"/>
                                        <p:tgtEl>
                                          <p:spTgt spid="10"/>
                                        </p:tgtEl>
                                        <p:attrNameLst>
                                          <p:attrName>stroke.color</p:attrName>
                                        </p:attrNameLst>
                                      </p:cBhvr>
                                      <p:by>
                                        <p:hsl h="0" s="-70588" l="0"/>
                                      </p:by>
                                    </p:animClr>
                                    <p:set>
                                      <p:cBhvr>
                                        <p:cTn id="63" dur="500" fill="hold"/>
                                        <p:tgtEl>
                                          <p:spTgt spid="10"/>
                                        </p:tgtEl>
                                        <p:attrNameLst>
                                          <p:attrName>fill.type</p:attrName>
                                        </p:attrNameLst>
                                      </p:cBhvr>
                                      <p:to>
                                        <p:strVal val="solid"/>
                                      </p:to>
                                    </p:set>
                                  </p:childTnLst>
                                </p:cTn>
                              </p:par>
                              <p:par>
                                <p:cTn id="64" presetID="22" presetClass="entr" presetSubtype="1"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wipe(up)">
                                      <p:cBhvr>
                                        <p:cTn id="66" dur="500"/>
                                        <p:tgtEl>
                                          <p:spTgt spid="14"/>
                                        </p:tgtEl>
                                      </p:cBhvr>
                                    </p:animEffect>
                                  </p:childTnLst>
                                </p:cTn>
                              </p:par>
                            </p:childTnLst>
                          </p:cTn>
                        </p:par>
                        <p:par>
                          <p:cTn id="67" fill="hold" nodeType="afterGroup">
                            <p:stCondLst>
                              <p:cond delay="500"/>
                            </p:stCondLst>
                            <p:childTnLst>
                              <p:par>
                                <p:cTn id="68" presetID="22" presetClass="entr" presetSubtype="1" fill="hold" grpId="0" nodeType="afterEffect">
                                  <p:stCondLst>
                                    <p:cond delay="0"/>
                                  </p:stCondLst>
                                  <p:childTnLst>
                                    <p:set>
                                      <p:cBhvr>
                                        <p:cTn id="69" dur="1" fill="hold">
                                          <p:stCondLst>
                                            <p:cond delay="0"/>
                                          </p:stCondLst>
                                        </p:cTn>
                                        <p:tgtEl>
                                          <p:spTgt spid="12"/>
                                        </p:tgtEl>
                                        <p:attrNameLst>
                                          <p:attrName>style.visibility</p:attrName>
                                        </p:attrNameLst>
                                      </p:cBhvr>
                                      <p:to>
                                        <p:strVal val="visible"/>
                                      </p:to>
                                    </p:set>
                                    <p:animEffect transition="in" filter="wipe(up)">
                                      <p:cBhvr>
                                        <p:cTn id="70" dur="500"/>
                                        <p:tgtEl>
                                          <p:spTgt spid="12"/>
                                        </p:tgtEl>
                                      </p:cBhvr>
                                    </p:animEffect>
                                  </p:childTnLst>
                                </p:cTn>
                              </p:par>
                            </p:childTnLst>
                          </p:cTn>
                        </p:par>
                      </p:childTnLst>
                    </p:cTn>
                  </p:par>
                  <p:par>
                    <p:cTn id="71" fill="hold" nodeType="clickPar">
                      <p:stCondLst>
                        <p:cond delay="indefinite"/>
                      </p:stCondLst>
                      <p:childTnLst>
                        <p:par>
                          <p:cTn id="72" fill="hold" nodeType="withGroup">
                            <p:stCondLst>
                              <p:cond delay="0"/>
                            </p:stCondLst>
                            <p:childTnLst>
                              <p:par>
                                <p:cTn id="73" presetID="25" presetClass="emph" presetSubtype="0" fill="hold" grpId="1" nodeType="clickEffect">
                                  <p:stCondLst>
                                    <p:cond delay="0"/>
                                  </p:stCondLst>
                                  <p:childTnLst>
                                    <p:animClr clrSpc="hsl" dir="cw">
                                      <p:cBhvr override="childStyle">
                                        <p:cTn id="74" dur="500" fill="hold"/>
                                        <p:tgtEl>
                                          <p:spTgt spid="12"/>
                                        </p:tgtEl>
                                        <p:attrNameLst>
                                          <p:attrName>style.color</p:attrName>
                                        </p:attrNameLst>
                                      </p:cBhvr>
                                      <p:by>
                                        <p:hsl h="0" s="-70588" l="0"/>
                                      </p:by>
                                    </p:animClr>
                                    <p:animClr clrSpc="hsl" dir="cw">
                                      <p:cBhvr>
                                        <p:cTn id="75" dur="500" fill="hold"/>
                                        <p:tgtEl>
                                          <p:spTgt spid="12"/>
                                        </p:tgtEl>
                                        <p:attrNameLst>
                                          <p:attrName>fillcolor</p:attrName>
                                        </p:attrNameLst>
                                      </p:cBhvr>
                                      <p:by>
                                        <p:hsl h="0" s="-70588" l="0"/>
                                      </p:by>
                                    </p:animClr>
                                    <p:animClr clrSpc="hsl" dir="cw">
                                      <p:cBhvr>
                                        <p:cTn id="76" dur="500" fill="hold"/>
                                        <p:tgtEl>
                                          <p:spTgt spid="12"/>
                                        </p:tgtEl>
                                        <p:attrNameLst>
                                          <p:attrName>stroke.color</p:attrName>
                                        </p:attrNameLst>
                                      </p:cBhvr>
                                      <p:by>
                                        <p:hsl h="0" s="-70588" l="0"/>
                                      </p:by>
                                    </p:animClr>
                                    <p:set>
                                      <p:cBhvr>
                                        <p:cTn id="77" dur="500" fill="hold"/>
                                        <p:tgtEl>
                                          <p:spTgt spid="12"/>
                                        </p:tgtEl>
                                        <p:attrNameLst>
                                          <p:attrName>fill.type</p:attrName>
                                        </p:attrNameLst>
                                      </p:cBhvr>
                                      <p:to>
                                        <p:strVal val="solid"/>
                                      </p:to>
                                    </p:set>
                                  </p:childTnLst>
                                </p:cTn>
                              </p:par>
                              <p:par>
                                <p:cTn id="78" presetID="22" presetClass="entr" presetSubtype="1" fill="hold" grpId="0" nodeType="withEffect">
                                  <p:stCondLst>
                                    <p:cond delay="0"/>
                                  </p:stCondLst>
                                  <p:childTnLst>
                                    <p:set>
                                      <p:cBhvr>
                                        <p:cTn id="79" dur="1" fill="hold">
                                          <p:stCondLst>
                                            <p:cond delay="0"/>
                                          </p:stCondLst>
                                        </p:cTn>
                                        <p:tgtEl>
                                          <p:spTgt spid="11"/>
                                        </p:tgtEl>
                                        <p:attrNameLst>
                                          <p:attrName>style.visibility</p:attrName>
                                        </p:attrNameLst>
                                      </p:cBhvr>
                                      <p:to>
                                        <p:strVal val="visible"/>
                                      </p:to>
                                    </p:set>
                                    <p:animEffect transition="in" filter="wipe(up)">
                                      <p:cBhvr>
                                        <p:cTn id="80" dur="500"/>
                                        <p:tgtEl>
                                          <p:spTgt spid="11"/>
                                        </p:tgtEl>
                                      </p:cBhvr>
                                    </p:animEffect>
                                  </p:childTnLst>
                                </p:cTn>
                              </p:par>
                            </p:childTnLst>
                          </p:cTn>
                        </p:par>
                        <p:par>
                          <p:cTn id="81" fill="hold" nodeType="afterGroup">
                            <p:stCondLst>
                              <p:cond delay="500"/>
                            </p:stCondLst>
                            <p:childTnLst>
                              <p:par>
                                <p:cTn id="82" presetID="22" presetClass="entr" presetSubtype="2" fill="hold" grpId="0" nodeType="afterEffect">
                                  <p:stCondLst>
                                    <p:cond delay="0"/>
                                  </p:stCondLst>
                                  <p:childTnLst>
                                    <p:set>
                                      <p:cBhvr>
                                        <p:cTn id="83" dur="1" fill="hold">
                                          <p:stCondLst>
                                            <p:cond delay="0"/>
                                          </p:stCondLst>
                                        </p:cTn>
                                        <p:tgtEl>
                                          <p:spTgt spid="13"/>
                                        </p:tgtEl>
                                        <p:attrNameLst>
                                          <p:attrName>style.visibility</p:attrName>
                                        </p:attrNameLst>
                                      </p:cBhvr>
                                      <p:to>
                                        <p:strVal val="visible"/>
                                      </p:to>
                                    </p:set>
                                    <p:animEffect transition="in" filter="wipe(right)">
                                      <p:cBhvr>
                                        <p:cTn id="8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3" grpId="0" animBg="1"/>
      <p:bldP spid="4" grpId="0" animBg="1"/>
      <p:bldP spid="4" grpId="1" animBg="1"/>
      <p:bldP spid="5" grpId="0" animBg="1"/>
      <p:bldP spid="6" grpId="0" animBg="1"/>
      <p:bldP spid="7" grpId="0" animBg="1"/>
      <p:bldP spid="8" grpId="0" animBg="1"/>
      <p:bldP spid="8" grpId="1" animBg="1"/>
      <p:bldP spid="9" grpId="0" animBg="1"/>
      <p:bldP spid="9" grpId="1" animBg="1"/>
      <p:bldP spid="10" grpId="0" animBg="1"/>
      <p:bldP spid="10" grpId="1" animBg="1"/>
      <p:bldP spid="11" grpId="0" animBg="1"/>
      <p:bldP spid="12" grpId="0" animBg="1"/>
      <p:bldP spid="12" grpId="1" animBg="1"/>
      <p:bldP spid="13" grpId="0" animBg="1"/>
      <p:bldP spid="15" grpId="0" animBg="1"/>
    </p:bldLst>
  </p:timing>
</p:sld>
</file>

<file path=ppt/slides/slide3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p:txBody>
          <a:bodyPr>
            <a:normAutofit fontScale="92500" lnSpcReduction="20000"/>
          </a:bodyPr>
          <a:lstStyle/>
          <a:p>
            <a:pPr marL="514350" indent="-514350">
              <a:buClr>
                <a:srgbClr val="FFC000"/>
              </a:buClr>
              <a:buFont typeface="+mj-lt"/>
              <a:buAutoNum type="arabicPeriod"/>
            </a:pPr>
            <a:r>
              <a:rPr lang="en-US" dirty="0">
                <a:solidFill>
                  <a:schemeClr val="tx1"/>
                </a:solidFill>
              </a:rPr>
              <a:t>product</a:t>
            </a:r>
          </a:p>
          <a:p>
            <a:pPr marL="514350" indent="-514350">
              <a:buClr>
                <a:srgbClr val="FFC000"/>
              </a:buClr>
              <a:buFont typeface="+mj-lt"/>
              <a:buAutoNum type="arabicPeriod"/>
            </a:pPr>
            <a:r>
              <a:rPr lang="en-US" dirty="0">
                <a:solidFill>
                  <a:schemeClr val="tx1"/>
                </a:solidFill>
              </a:rPr>
              <a:t>quality</a:t>
            </a:r>
          </a:p>
          <a:p>
            <a:pPr marL="514350" indent="-514350">
              <a:buClr>
                <a:srgbClr val="FFC000"/>
              </a:buClr>
              <a:buFont typeface="+mj-lt"/>
              <a:buAutoNum type="arabicPeriod"/>
            </a:pPr>
            <a:r>
              <a:rPr lang="en-US" dirty="0">
                <a:solidFill>
                  <a:schemeClr val="tx1"/>
                </a:solidFill>
              </a:rPr>
              <a:t>individual product</a:t>
            </a:r>
          </a:p>
          <a:p>
            <a:pPr marL="514350" indent="-514350">
              <a:buClr>
                <a:srgbClr val="FFC000"/>
              </a:buClr>
              <a:buFont typeface="+mj-lt"/>
              <a:buAutoNum type="arabicPeriod"/>
            </a:pPr>
            <a:r>
              <a:rPr lang="en-US" dirty="0">
                <a:solidFill>
                  <a:schemeClr val="tx1"/>
                </a:solidFill>
              </a:rPr>
              <a:t>product line</a:t>
            </a:r>
          </a:p>
          <a:p>
            <a:pPr marL="514350" indent="-514350">
              <a:buClr>
                <a:srgbClr val="FFC000"/>
              </a:buClr>
              <a:buFont typeface="+mj-lt"/>
              <a:buAutoNum type="arabicPeriod"/>
            </a:pPr>
            <a:r>
              <a:rPr lang="en-US" dirty="0">
                <a:solidFill>
                  <a:schemeClr val="tx1"/>
                </a:solidFill>
              </a:rPr>
              <a:t>product assortment</a:t>
            </a:r>
          </a:p>
          <a:p>
            <a:pPr marL="514350" indent="-514350">
              <a:buClr>
                <a:srgbClr val="FFC000"/>
              </a:buClr>
              <a:buFont typeface="+mj-lt"/>
              <a:buAutoNum type="arabicPeriod"/>
            </a:pPr>
            <a:r>
              <a:rPr lang="en-US" dirty="0">
                <a:solidFill>
                  <a:schemeClr val="tx1"/>
                </a:solidFill>
              </a:rPr>
              <a:t>service</a:t>
            </a:r>
          </a:p>
          <a:p>
            <a:pPr marL="514350" indent="-514350">
              <a:buClr>
                <a:srgbClr val="FFC000"/>
              </a:buClr>
              <a:buFont typeface="+mj-lt"/>
              <a:buAutoNum type="arabicPeriod"/>
            </a:pPr>
            <a:r>
              <a:rPr lang="en-US" dirty="0">
                <a:solidFill>
                  <a:schemeClr val="tx1"/>
                </a:solidFill>
              </a:rPr>
              <a:t>augmented reality (AR)</a:t>
            </a:r>
          </a:p>
          <a:p>
            <a:pPr marL="514350" indent="-514350">
              <a:buClr>
                <a:srgbClr val="FFC000"/>
              </a:buClr>
              <a:buFont typeface="+mj-lt"/>
              <a:buAutoNum type="arabicPeriod"/>
            </a:pPr>
            <a:r>
              <a:rPr lang="en-US" dirty="0">
                <a:solidFill>
                  <a:schemeClr val="tx1"/>
                </a:solidFill>
              </a:rPr>
              <a:t>branding</a:t>
            </a:r>
          </a:p>
          <a:p>
            <a:pPr marL="514350" indent="-514350">
              <a:buClr>
                <a:srgbClr val="FFC000"/>
              </a:buClr>
              <a:buFont typeface="+mj-lt"/>
              <a:buAutoNum type="arabicPeriod"/>
            </a:pPr>
            <a:r>
              <a:rPr lang="en-US" dirty="0">
                <a:solidFill>
                  <a:schemeClr val="tx1"/>
                </a:solidFill>
              </a:rPr>
              <a:t>brand name</a:t>
            </a:r>
          </a:p>
          <a:p>
            <a:pPr marL="514350" indent="-514350">
              <a:buClr>
                <a:srgbClr val="FFC000"/>
              </a:buClr>
              <a:buFont typeface="+mj-lt"/>
              <a:buAutoNum type="arabicPeriod"/>
            </a:pPr>
            <a:r>
              <a:rPr lang="en-US" dirty="0">
                <a:solidFill>
                  <a:schemeClr val="tx1"/>
                </a:solidFill>
              </a:rPr>
              <a:t>trademark</a:t>
            </a:r>
          </a:p>
          <a:p>
            <a:pPr marL="514350" indent="-514350">
              <a:buClr>
                <a:srgbClr val="FFC000"/>
              </a:buClr>
              <a:buFont typeface="+mj-lt"/>
              <a:buAutoNum type="arabicPeriod"/>
            </a:pPr>
            <a:r>
              <a:rPr lang="en-US" dirty="0">
                <a:solidFill>
                  <a:schemeClr val="tx1"/>
                </a:solidFill>
              </a:rPr>
              <a:t>service mark</a:t>
            </a:r>
          </a:p>
        </p:txBody>
      </p:sp>
      <p:sp>
        <p:nvSpPr>
          <p:cNvPr id="122884" name="Rectangle 4"/>
          <p:cNvSpPr>
            <a:spLocks noGrp="1" noChangeArrowheads="1"/>
          </p:cNvSpPr>
          <p:nvPr>
            <p:ph sz="half" idx="2"/>
          </p:nvPr>
        </p:nvSpPr>
        <p:spPr/>
        <p:txBody>
          <a:bodyPr>
            <a:normAutofit fontScale="92500" lnSpcReduction="20000"/>
          </a:bodyPr>
          <a:lstStyle/>
          <a:p>
            <a:pPr marL="514350" indent="-514350">
              <a:buClr>
                <a:srgbClr val="FFC000"/>
              </a:buClr>
              <a:buFont typeface="+mj-lt"/>
              <a:buAutoNum type="arabicPeriod" startAt="10"/>
            </a:pPr>
            <a:r>
              <a:rPr lang="en-US" dirty="0">
                <a:solidFill>
                  <a:schemeClr val="tx1"/>
                </a:solidFill>
              </a:rPr>
              <a:t>brand familiarity</a:t>
            </a:r>
          </a:p>
          <a:p>
            <a:pPr marL="514350" indent="-514350">
              <a:buClr>
                <a:srgbClr val="FFC000"/>
              </a:buClr>
              <a:buFont typeface="+mj-lt"/>
              <a:buAutoNum type="arabicPeriod" startAt="10"/>
            </a:pPr>
            <a:r>
              <a:rPr lang="en-US" dirty="0">
                <a:solidFill>
                  <a:schemeClr val="tx1"/>
                </a:solidFill>
              </a:rPr>
              <a:t>brand rejection</a:t>
            </a:r>
          </a:p>
          <a:p>
            <a:pPr marL="514350" indent="-514350">
              <a:buClr>
                <a:srgbClr val="FFC000"/>
              </a:buClr>
              <a:buFont typeface="+mj-lt"/>
              <a:buAutoNum type="arabicPeriod" startAt="10"/>
            </a:pPr>
            <a:r>
              <a:rPr lang="en-US" dirty="0">
                <a:solidFill>
                  <a:schemeClr val="tx1"/>
                </a:solidFill>
              </a:rPr>
              <a:t>brand nonrecognition</a:t>
            </a:r>
          </a:p>
          <a:p>
            <a:pPr marL="514350" indent="-514350">
              <a:buClr>
                <a:srgbClr val="FFC000"/>
              </a:buClr>
              <a:buFont typeface="+mj-lt"/>
              <a:buAutoNum type="arabicPeriod" startAt="10"/>
            </a:pPr>
            <a:r>
              <a:rPr lang="en-US" dirty="0">
                <a:solidFill>
                  <a:schemeClr val="tx1"/>
                </a:solidFill>
              </a:rPr>
              <a:t>brand recognition</a:t>
            </a:r>
          </a:p>
          <a:p>
            <a:pPr marL="514350" indent="-514350">
              <a:buClr>
                <a:srgbClr val="FFC000"/>
              </a:buClr>
              <a:buFont typeface="+mj-lt"/>
              <a:buAutoNum type="arabicPeriod" startAt="10"/>
            </a:pPr>
            <a:r>
              <a:rPr lang="en-US" dirty="0">
                <a:solidFill>
                  <a:schemeClr val="tx1"/>
                </a:solidFill>
              </a:rPr>
              <a:t>brand preference</a:t>
            </a:r>
          </a:p>
          <a:p>
            <a:pPr marL="514350" indent="-514350">
              <a:buClr>
                <a:srgbClr val="FFC000"/>
              </a:buClr>
              <a:buFont typeface="+mj-lt"/>
              <a:buAutoNum type="arabicPeriod" startAt="10"/>
            </a:pPr>
            <a:r>
              <a:rPr lang="en-US" dirty="0">
                <a:solidFill>
                  <a:schemeClr val="tx1"/>
                </a:solidFill>
              </a:rPr>
              <a:t>brand insistence</a:t>
            </a:r>
          </a:p>
          <a:p>
            <a:pPr marL="514350" indent="-514350">
              <a:buClr>
                <a:srgbClr val="FFC000"/>
              </a:buClr>
              <a:buFont typeface="+mj-lt"/>
              <a:buAutoNum type="arabicPeriod" startAt="10"/>
            </a:pPr>
            <a:r>
              <a:rPr lang="en-US" dirty="0">
                <a:solidFill>
                  <a:schemeClr val="tx1"/>
                </a:solidFill>
              </a:rPr>
              <a:t>brand equity</a:t>
            </a:r>
          </a:p>
          <a:p>
            <a:pPr marL="514350" indent="-514350">
              <a:buClr>
                <a:srgbClr val="FFC000"/>
              </a:buClr>
              <a:buFont typeface="+mj-lt"/>
              <a:buAutoNum type="arabicPeriod" startAt="10"/>
            </a:pPr>
            <a:r>
              <a:rPr lang="en-US" dirty="0">
                <a:solidFill>
                  <a:schemeClr val="tx1"/>
                </a:solidFill>
              </a:rPr>
              <a:t>Lanham Act</a:t>
            </a:r>
          </a:p>
          <a:p>
            <a:pPr marL="0" indent="0">
              <a:buClr>
                <a:srgbClr val="FFC000"/>
              </a:buClr>
              <a:buNone/>
            </a:pPr>
            <a:r>
              <a:rPr lang="mr-IN" dirty="0">
                <a:solidFill>
                  <a:schemeClr val="tx1"/>
                </a:solidFill>
              </a:rPr>
              <a:t>…</a:t>
            </a:r>
            <a:r>
              <a:rPr lang="en-US" dirty="0">
                <a:solidFill>
                  <a:schemeClr val="tx1"/>
                </a:solidFill>
              </a:rPr>
              <a:t>..</a:t>
            </a:r>
          </a:p>
        </p:txBody>
      </p:sp>
    </p:spTree>
    <p:custDataLst>
      <p:tags r:id="rId1"/>
    </p:custDataLst>
    <p:extLst>
      <p:ext uri="{BB962C8B-B14F-4D97-AF65-F5344CB8AC3E}">
        <p14:creationId xmlns:p14="http://schemas.microsoft.com/office/powerpoint/2010/main" val="310640596"/>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3">
                                            <p:txEl>
                                              <p:pRg st="8" end="8"/>
                                            </p:txEl>
                                          </p:spTgt>
                                        </p:tgtEl>
                                        <p:attrNameLst>
                                          <p:attrName>style.visibility</p:attrName>
                                        </p:attrNameLst>
                                      </p:cBhvr>
                                      <p:to>
                                        <p:strVal val="visible"/>
                                      </p:to>
                                    </p:set>
                                    <p:animEffect transition="in" filter="wipe(up)">
                                      <p:cBhvr>
                                        <p:cTn id="39" dur="500"/>
                                        <p:tgtEl>
                                          <p:spTgt spid="122883">
                                            <p:txEl>
                                              <p:pRg st="8" end="8"/>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3">
                                            <p:txEl>
                                              <p:pRg st="9" end="9"/>
                                            </p:txEl>
                                          </p:spTgt>
                                        </p:tgtEl>
                                        <p:attrNameLst>
                                          <p:attrName>style.visibility</p:attrName>
                                        </p:attrNameLst>
                                      </p:cBhvr>
                                      <p:to>
                                        <p:strVal val="visible"/>
                                      </p:to>
                                    </p:set>
                                    <p:animEffect transition="in" filter="wipe(up)">
                                      <p:cBhvr>
                                        <p:cTn id="43" dur="500"/>
                                        <p:tgtEl>
                                          <p:spTgt spid="122883">
                                            <p:txEl>
                                              <p:pRg st="9" end="9"/>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3">
                                            <p:txEl>
                                              <p:pRg st="10" end="10"/>
                                            </p:txEl>
                                          </p:spTgt>
                                        </p:tgtEl>
                                        <p:attrNameLst>
                                          <p:attrName>style.visibility</p:attrName>
                                        </p:attrNameLst>
                                      </p:cBhvr>
                                      <p:to>
                                        <p:strVal val="visible"/>
                                      </p:to>
                                    </p:set>
                                    <p:animEffect transition="in" filter="wipe(up)">
                                      <p:cBhvr>
                                        <p:cTn id="47" dur="500"/>
                                        <p:tgtEl>
                                          <p:spTgt spid="122883">
                                            <p:txEl>
                                              <p:pRg st="10" end="10"/>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4">
                                            <p:txEl>
                                              <p:pRg st="0" end="0"/>
                                            </p:txEl>
                                          </p:spTgt>
                                        </p:tgtEl>
                                        <p:attrNameLst>
                                          <p:attrName>style.visibility</p:attrName>
                                        </p:attrNameLst>
                                      </p:cBhvr>
                                      <p:to>
                                        <p:strVal val="visible"/>
                                      </p:to>
                                    </p:set>
                                    <p:animEffect transition="in" filter="wipe(up)">
                                      <p:cBhvr>
                                        <p:cTn id="51" dur="500"/>
                                        <p:tgtEl>
                                          <p:spTgt spid="122884">
                                            <p:txEl>
                                              <p:pRg st="0" end="0"/>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22884">
                                            <p:txEl>
                                              <p:pRg st="1" end="1"/>
                                            </p:txEl>
                                          </p:spTgt>
                                        </p:tgtEl>
                                        <p:attrNameLst>
                                          <p:attrName>style.visibility</p:attrName>
                                        </p:attrNameLst>
                                      </p:cBhvr>
                                      <p:to>
                                        <p:strVal val="visible"/>
                                      </p:to>
                                    </p:set>
                                    <p:animEffect transition="in" filter="wipe(up)">
                                      <p:cBhvr>
                                        <p:cTn id="55" dur="500"/>
                                        <p:tgtEl>
                                          <p:spTgt spid="122884">
                                            <p:txEl>
                                              <p:pRg st="1" end="1"/>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22884">
                                            <p:txEl>
                                              <p:pRg st="2" end="2"/>
                                            </p:txEl>
                                          </p:spTgt>
                                        </p:tgtEl>
                                        <p:attrNameLst>
                                          <p:attrName>style.visibility</p:attrName>
                                        </p:attrNameLst>
                                      </p:cBhvr>
                                      <p:to>
                                        <p:strVal val="visible"/>
                                      </p:to>
                                    </p:set>
                                    <p:animEffect transition="in" filter="wipe(up)">
                                      <p:cBhvr>
                                        <p:cTn id="59" dur="500"/>
                                        <p:tgtEl>
                                          <p:spTgt spid="122884">
                                            <p:txEl>
                                              <p:pRg st="2" end="2"/>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122884">
                                            <p:txEl>
                                              <p:pRg st="3" end="3"/>
                                            </p:txEl>
                                          </p:spTgt>
                                        </p:tgtEl>
                                        <p:attrNameLst>
                                          <p:attrName>style.visibility</p:attrName>
                                        </p:attrNameLst>
                                      </p:cBhvr>
                                      <p:to>
                                        <p:strVal val="visible"/>
                                      </p:to>
                                    </p:set>
                                    <p:animEffect transition="in" filter="wipe(up)">
                                      <p:cBhvr>
                                        <p:cTn id="63" dur="500"/>
                                        <p:tgtEl>
                                          <p:spTgt spid="122884">
                                            <p:txEl>
                                              <p:pRg st="3" end="3"/>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22884">
                                            <p:txEl>
                                              <p:pRg st="4" end="4"/>
                                            </p:txEl>
                                          </p:spTgt>
                                        </p:tgtEl>
                                        <p:attrNameLst>
                                          <p:attrName>style.visibility</p:attrName>
                                        </p:attrNameLst>
                                      </p:cBhvr>
                                      <p:to>
                                        <p:strVal val="visible"/>
                                      </p:to>
                                    </p:set>
                                    <p:animEffect transition="in" filter="wipe(up)">
                                      <p:cBhvr>
                                        <p:cTn id="67" dur="500"/>
                                        <p:tgtEl>
                                          <p:spTgt spid="122884">
                                            <p:txEl>
                                              <p:pRg st="4" end="4"/>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122884">
                                            <p:txEl>
                                              <p:pRg st="5" end="5"/>
                                            </p:txEl>
                                          </p:spTgt>
                                        </p:tgtEl>
                                        <p:attrNameLst>
                                          <p:attrName>style.visibility</p:attrName>
                                        </p:attrNameLst>
                                      </p:cBhvr>
                                      <p:to>
                                        <p:strVal val="visible"/>
                                      </p:to>
                                    </p:set>
                                    <p:animEffect transition="in" filter="wipe(up)">
                                      <p:cBhvr>
                                        <p:cTn id="71" dur="500"/>
                                        <p:tgtEl>
                                          <p:spTgt spid="122884">
                                            <p:txEl>
                                              <p:pRg st="5" end="5"/>
                                            </p:txEl>
                                          </p:spTgt>
                                        </p:tgtEl>
                                      </p:cBhvr>
                                    </p:animEffect>
                                  </p:childTnLst>
                                </p:cTn>
                              </p:par>
                            </p:childTnLst>
                          </p:cTn>
                        </p:par>
                        <p:par>
                          <p:cTn id="72" fill="hold">
                            <p:stCondLst>
                              <p:cond delay="8500"/>
                            </p:stCondLst>
                            <p:childTnLst>
                              <p:par>
                                <p:cTn id="73" presetID="22" presetClass="entr" presetSubtype="1" fill="hold" nodeType="afterEffect">
                                  <p:stCondLst>
                                    <p:cond delay="0"/>
                                  </p:stCondLst>
                                  <p:childTnLst>
                                    <p:set>
                                      <p:cBhvr>
                                        <p:cTn id="74" dur="1" fill="hold">
                                          <p:stCondLst>
                                            <p:cond delay="0"/>
                                          </p:stCondLst>
                                        </p:cTn>
                                        <p:tgtEl>
                                          <p:spTgt spid="122884">
                                            <p:txEl>
                                              <p:pRg st="6" end="6"/>
                                            </p:txEl>
                                          </p:spTgt>
                                        </p:tgtEl>
                                        <p:attrNameLst>
                                          <p:attrName>style.visibility</p:attrName>
                                        </p:attrNameLst>
                                      </p:cBhvr>
                                      <p:to>
                                        <p:strVal val="visible"/>
                                      </p:to>
                                    </p:set>
                                    <p:animEffect transition="in" filter="wipe(up)">
                                      <p:cBhvr>
                                        <p:cTn id="75" dur="500"/>
                                        <p:tgtEl>
                                          <p:spTgt spid="122884">
                                            <p:txEl>
                                              <p:pRg st="6" end="6"/>
                                            </p:txEl>
                                          </p:spTgt>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122884">
                                            <p:txEl>
                                              <p:pRg st="7" end="7"/>
                                            </p:txEl>
                                          </p:spTgt>
                                        </p:tgtEl>
                                        <p:attrNameLst>
                                          <p:attrName>style.visibility</p:attrName>
                                        </p:attrNameLst>
                                      </p:cBhvr>
                                      <p:to>
                                        <p:strVal val="visible"/>
                                      </p:to>
                                    </p:set>
                                    <p:animEffect transition="in" filter="wipe(up)">
                                      <p:cBhvr>
                                        <p:cTn id="79" dur="500"/>
                                        <p:tgtEl>
                                          <p:spTgt spid="122884">
                                            <p:txEl>
                                              <p:pRg st="7" end="7"/>
                                            </p:txEl>
                                          </p:spTgt>
                                        </p:tgtEl>
                                      </p:cBhvr>
                                    </p:animEffect>
                                  </p:childTnLst>
                                </p:cTn>
                              </p:par>
                            </p:childTnLst>
                          </p:cTn>
                        </p:par>
                        <p:par>
                          <p:cTn id="80" fill="hold">
                            <p:stCondLst>
                              <p:cond delay="9500"/>
                            </p:stCondLst>
                            <p:childTnLst>
                              <p:par>
                                <p:cTn id="81" presetID="22" presetClass="entr" presetSubtype="1" fill="hold" nodeType="afterEffect">
                                  <p:stCondLst>
                                    <p:cond delay="0"/>
                                  </p:stCondLst>
                                  <p:childTnLst>
                                    <p:set>
                                      <p:cBhvr>
                                        <p:cTn id="82" dur="1" fill="hold">
                                          <p:stCondLst>
                                            <p:cond delay="0"/>
                                          </p:stCondLst>
                                        </p:cTn>
                                        <p:tgtEl>
                                          <p:spTgt spid="122884">
                                            <p:txEl>
                                              <p:pRg st="8" end="8"/>
                                            </p:txEl>
                                          </p:spTgt>
                                        </p:tgtEl>
                                        <p:attrNameLst>
                                          <p:attrName>style.visibility</p:attrName>
                                        </p:attrNameLst>
                                      </p:cBhvr>
                                      <p:to>
                                        <p:strVal val="visible"/>
                                      </p:to>
                                    </p:set>
                                    <p:animEffect transition="in" filter="wipe(up)">
                                      <p:cBhvr>
                                        <p:cTn id="83" dur="500"/>
                                        <p:tgtEl>
                                          <p:spTgt spid="12288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p:txBody>
          <a:bodyPr>
            <a:normAutofit fontScale="92500" lnSpcReduction="20000"/>
          </a:bodyPr>
          <a:lstStyle/>
          <a:p>
            <a:pPr marL="514350" indent="-514350">
              <a:lnSpc>
                <a:spcPts val="2800"/>
              </a:lnSpc>
              <a:buClr>
                <a:srgbClr val="FFC000"/>
              </a:buClr>
              <a:buFont typeface="+mj-lt"/>
              <a:buAutoNum type="arabicPeriod" startAt="18"/>
            </a:pPr>
            <a:r>
              <a:rPr lang="en-US" dirty="0">
                <a:solidFill>
                  <a:schemeClr val="tx1"/>
                </a:solidFill>
              </a:rPr>
              <a:t>family brand</a:t>
            </a:r>
          </a:p>
          <a:p>
            <a:pPr marL="514350" indent="-514350">
              <a:lnSpc>
                <a:spcPts val="2800"/>
              </a:lnSpc>
              <a:buClr>
                <a:srgbClr val="FFC000"/>
              </a:buClr>
              <a:buFont typeface="+mj-lt"/>
              <a:buAutoNum type="arabicPeriod" startAt="18"/>
            </a:pPr>
            <a:r>
              <a:rPr lang="en-US" dirty="0">
                <a:solidFill>
                  <a:schemeClr val="tx1"/>
                </a:solidFill>
              </a:rPr>
              <a:t>licensed brand</a:t>
            </a:r>
          </a:p>
          <a:p>
            <a:pPr marL="514350" indent="-514350">
              <a:lnSpc>
                <a:spcPts val="2800"/>
              </a:lnSpc>
              <a:buClr>
                <a:srgbClr val="FFC000"/>
              </a:buClr>
              <a:buFont typeface="+mj-lt"/>
              <a:buAutoNum type="arabicPeriod" startAt="18"/>
            </a:pPr>
            <a:r>
              <a:rPr lang="en-US" dirty="0">
                <a:solidFill>
                  <a:schemeClr val="tx1"/>
                </a:solidFill>
              </a:rPr>
              <a:t>individual brands</a:t>
            </a:r>
          </a:p>
          <a:p>
            <a:pPr marL="514350" indent="-514350">
              <a:lnSpc>
                <a:spcPts val="2800"/>
              </a:lnSpc>
              <a:buClr>
                <a:srgbClr val="FFC000"/>
              </a:buClr>
              <a:buFont typeface="+mj-lt"/>
              <a:buAutoNum type="arabicPeriod" startAt="18"/>
            </a:pPr>
            <a:r>
              <a:rPr lang="en-US" dirty="0">
                <a:solidFill>
                  <a:schemeClr val="tx1"/>
                </a:solidFill>
              </a:rPr>
              <a:t>generic products</a:t>
            </a:r>
          </a:p>
          <a:p>
            <a:pPr marL="514350" indent="-514350">
              <a:lnSpc>
                <a:spcPts val="2800"/>
              </a:lnSpc>
              <a:buClr>
                <a:srgbClr val="FFC000"/>
              </a:buClr>
              <a:buFont typeface="+mj-lt"/>
              <a:buAutoNum type="arabicPeriod" startAt="18"/>
            </a:pPr>
            <a:r>
              <a:rPr lang="en-US" dirty="0">
                <a:solidFill>
                  <a:schemeClr val="tx1"/>
                </a:solidFill>
              </a:rPr>
              <a:t>manufacturer brands</a:t>
            </a:r>
          </a:p>
          <a:p>
            <a:pPr marL="514350" indent="-514350">
              <a:lnSpc>
                <a:spcPts val="2800"/>
              </a:lnSpc>
              <a:buClr>
                <a:srgbClr val="FFC000"/>
              </a:buClr>
              <a:buFont typeface="+mj-lt"/>
              <a:buAutoNum type="arabicPeriod" startAt="18"/>
            </a:pPr>
            <a:r>
              <a:rPr lang="en-US" dirty="0">
                <a:solidFill>
                  <a:schemeClr val="tx1"/>
                </a:solidFill>
              </a:rPr>
              <a:t>dealer brands</a:t>
            </a:r>
          </a:p>
          <a:p>
            <a:pPr marL="514350" indent="-514350">
              <a:lnSpc>
                <a:spcPts val="2800"/>
              </a:lnSpc>
              <a:buClr>
                <a:srgbClr val="FFC000"/>
              </a:buClr>
              <a:buFont typeface="+mj-lt"/>
              <a:buAutoNum type="arabicPeriod" startAt="18"/>
            </a:pPr>
            <a:r>
              <a:rPr lang="en-US" dirty="0">
                <a:solidFill>
                  <a:schemeClr val="tx1"/>
                </a:solidFill>
              </a:rPr>
              <a:t>private brands</a:t>
            </a:r>
          </a:p>
          <a:p>
            <a:pPr marL="514350" indent="-514350">
              <a:lnSpc>
                <a:spcPts val="2800"/>
              </a:lnSpc>
              <a:buClr>
                <a:srgbClr val="FFC000"/>
              </a:buClr>
              <a:buFont typeface="+mj-lt"/>
              <a:buAutoNum type="arabicPeriod" startAt="18"/>
            </a:pPr>
            <a:r>
              <a:rPr lang="en-US" dirty="0">
                <a:solidFill>
                  <a:schemeClr val="tx1"/>
                </a:solidFill>
              </a:rPr>
              <a:t>battle of the brands</a:t>
            </a:r>
          </a:p>
          <a:p>
            <a:pPr marL="514350" indent="-514350">
              <a:lnSpc>
                <a:spcPts val="2800"/>
              </a:lnSpc>
              <a:buClr>
                <a:srgbClr val="FFC000"/>
              </a:buClr>
              <a:buFont typeface="+mj-lt"/>
              <a:buAutoNum type="arabicPeriod" startAt="18"/>
            </a:pPr>
            <a:r>
              <a:rPr lang="en-US" dirty="0">
                <a:solidFill>
                  <a:schemeClr val="tx1"/>
                </a:solidFill>
              </a:rPr>
              <a:t>packaging</a:t>
            </a:r>
          </a:p>
        </p:txBody>
      </p:sp>
      <p:sp>
        <p:nvSpPr>
          <p:cNvPr id="122884" name="Rectangle 4"/>
          <p:cNvSpPr>
            <a:spLocks noGrp="1" noChangeArrowheads="1"/>
          </p:cNvSpPr>
          <p:nvPr>
            <p:ph sz="half" idx="2"/>
          </p:nvPr>
        </p:nvSpPr>
        <p:spPr/>
        <p:txBody>
          <a:bodyPr>
            <a:normAutofit fontScale="92500" lnSpcReduction="20000"/>
          </a:bodyPr>
          <a:lstStyle/>
          <a:p>
            <a:pPr marL="514350" indent="-514350">
              <a:buClr>
                <a:srgbClr val="FFC000"/>
              </a:buClr>
              <a:buFont typeface="+mj-lt"/>
              <a:buAutoNum type="arabicPeriod" startAt="27"/>
            </a:pPr>
            <a:r>
              <a:rPr lang="en-US" dirty="0">
                <a:solidFill>
                  <a:schemeClr val="tx1"/>
                </a:solidFill>
              </a:rPr>
              <a:t>Federal Fair Packaging and Labeling Act</a:t>
            </a:r>
          </a:p>
          <a:p>
            <a:pPr marL="514350" indent="-514350">
              <a:buClr>
                <a:srgbClr val="FFC000"/>
              </a:buClr>
              <a:buFont typeface="+mj-lt"/>
              <a:buAutoNum type="arabicPeriod" startAt="27"/>
            </a:pPr>
            <a:r>
              <a:rPr lang="en-US" dirty="0">
                <a:solidFill>
                  <a:schemeClr val="tx1"/>
                </a:solidFill>
              </a:rPr>
              <a:t>warranty</a:t>
            </a:r>
          </a:p>
          <a:p>
            <a:pPr marL="514350" indent="-514350">
              <a:buClr>
                <a:srgbClr val="FFC000"/>
              </a:buClr>
              <a:buFont typeface="+mj-lt"/>
              <a:buAutoNum type="arabicPeriod" startAt="27"/>
            </a:pPr>
            <a:r>
              <a:rPr lang="en-US" dirty="0">
                <a:solidFill>
                  <a:schemeClr val="tx1"/>
                </a:solidFill>
              </a:rPr>
              <a:t>Magnuson-Moss Act</a:t>
            </a:r>
          </a:p>
          <a:p>
            <a:pPr marL="514350" indent="-514350">
              <a:buClr>
                <a:srgbClr val="FFC000"/>
              </a:buClr>
              <a:buFont typeface="+mj-lt"/>
              <a:buAutoNum type="arabicPeriod" startAt="27"/>
            </a:pPr>
            <a:r>
              <a:rPr lang="en-US" dirty="0">
                <a:solidFill>
                  <a:schemeClr val="tx1"/>
                </a:solidFill>
              </a:rPr>
              <a:t>consumer products</a:t>
            </a:r>
          </a:p>
          <a:p>
            <a:pPr marL="514350" indent="-514350">
              <a:buClr>
                <a:srgbClr val="FFC000"/>
              </a:buClr>
              <a:buFont typeface="+mj-lt"/>
              <a:buAutoNum type="arabicPeriod" startAt="27"/>
            </a:pPr>
            <a:r>
              <a:rPr lang="en-US" dirty="0">
                <a:solidFill>
                  <a:schemeClr val="tx1"/>
                </a:solidFill>
              </a:rPr>
              <a:t>business products</a:t>
            </a:r>
          </a:p>
          <a:p>
            <a:pPr marL="514350" indent="-514350">
              <a:buClr>
                <a:srgbClr val="FFC000"/>
              </a:buClr>
              <a:buFont typeface="+mj-lt"/>
              <a:buAutoNum type="arabicPeriod" startAt="27"/>
            </a:pPr>
            <a:r>
              <a:rPr lang="en-US" dirty="0">
                <a:solidFill>
                  <a:schemeClr val="tx1"/>
                </a:solidFill>
              </a:rPr>
              <a:t>convenience products</a:t>
            </a:r>
          </a:p>
          <a:p>
            <a:pPr marL="514350" indent="-514350">
              <a:buClr>
                <a:srgbClr val="FFC000"/>
              </a:buClr>
              <a:buFont typeface="+mj-lt"/>
              <a:buAutoNum type="arabicPeriod" startAt="27"/>
            </a:pPr>
            <a:r>
              <a:rPr lang="en-US" dirty="0">
                <a:solidFill>
                  <a:schemeClr val="tx1"/>
                </a:solidFill>
              </a:rPr>
              <a:t>staples</a:t>
            </a:r>
          </a:p>
          <a:p>
            <a:pPr marL="514350" indent="-514350">
              <a:buClr>
                <a:srgbClr val="FFC000"/>
              </a:buClr>
              <a:buFont typeface="+mj-lt"/>
              <a:buAutoNum type="arabicPeriod" startAt="27"/>
            </a:pPr>
            <a:r>
              <a:rPr lang="en-US" dirty="0">
                <a:solidFill>
                  <a:schemeClr val="tx1"/>
                </a:solidFill>
              </a:rPr>
              <a:t>impulse products</a:t>
            </a:r>
          </a:p>
          <a:p>
            <a:pPr marL="0" indent="0">
              <a:buClr>
                <a:srgbClr val="FFC000"/>
              </a:buClr>
              <a:buNone/>
            </a:pPr>
            <a:r>
              <a:rPr lang="mr-IN" dirty="0">
                <a:solidFill>
                  <a:schemeClr val="tx1"/>
                </a:solidFill>
              </a:rPr>
              <a:t>…</a:t>
            </a:r>
            <a:r>
              <a:rPr lang="en-US" dirty="0">
                <a:solidFill>
                  <a:schemeClr val="tx1"/>
                </a:solidFill>
              </a:rPr>
              <a:t>..</a:t>
            </a:r>
          </a:p>
        </p:txBody>
      </p:sp>
    </p:spTree>
    <p:custDataLst>
      <p:tags r:id="rId1"/>
    </p:custDataLst>
    <p:extLst>
      <p:ext uri="{BB962C8B-B14F-4D97-AF65-F5344CB8AC3E}">
        <p14:creationId xmlns:p14="http://schemas.microsoft.com/office/powerpoint/2010/main" val="1944148932"/>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3">
                                            <p:txEl>
                                              <p:pRg st="8" end="8"/>
                                            </p:txEl>
                                          </p:spTgt>
                                        </p:tgtEl>
                                        <p:attrNameLst>
                                          <p:attrName>style.visibility</p:attrName>
                                        </p:attrNameLst>
                                      </p:cBhvr>
                                      <p:to>
                                        <p:strVal val="visible"/>
                                      </p:to>
                                    </p:set>
                                    <p:animEffect transition="in" filter="wipe(up)">
                                      <p:cBhvr>
                                        <p:cTn id="39" dur="500"/>
                                        <p:tgtEl>
                                          <p:spTgt spid="122883">
                                            <p:txEl>
                                              <p:pRg st="8" end="8"/>
                                            </p:txEl>
                                          </p:spTgt>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22884">
                                            <p:txEl>
                                              <p:pRg st="0" end="0"/>
                                            </p:txEl>
                                          </p:spTgt>
                                        </p:tgtEl>
                                        <p:attrNameLst>
                                          <p:attrName>style.visibility</p:attrName>
                                        </p:attrNameLst>
                                      </p:cBhvr>
                                      <p:to>
                                        <p:strVal val="visible"/>
                                      </p:to>
                                    </p:set>
                                    <p:animEffect transition="in" filter="wipe(up)">
                                      <p:cBhvr>
                                        <p:cTn id="43" dur="500"/>
                                        <p:tgtEl>
                                          <p:spTgt spid="122884">
                                            <p:txEl>
                                              <p:pRg st="0" end="0"/>
                                            </p:txEl>
                                          </p:spTgt>
                                        </p:tgtEl>
                                      </p:cBhvr>
                                    </p:animEffect>
                                  </p:childTnLst>
                                </p:cTn>
                              </p:par>
                            </p:childTnLst>
                          </p:cTn>
                        </p:par>
                        <p:par>
                          <p:cTn id="44" fill="hold">
                            <p:stCondLst>
                              <p:cond delay="5000"/>
                            </p:stCondLst>
                            <p:childTnLst>
                              <p:par>
                                <p:cTn id="45" presetID="22" presetClass="entr" presetSubtype="1" fill="hold" grpId="0" nodeType="afterEffect">
                                  <p:stCondLst>
                                    <p:cond delay="0"/>
                                  </p:stCondLst>
                                  <p:childTnLst>
                                    <p:set>
                                      <p:cBhvr>
                                        <p:cTn id="46" dur="1" fill="hold">
                                          <p:stCondLst>
                                            <p:cond delay="0"/>
                                          </p:stCondLst>
                                        </p:cTn>
                                        <p:tgtEl>
                                          <p:spTgt spid="122884">
                                            <p:txEl>
                                              <p:pRg st="1" end="1"/>
                                            </p:txEl>
                                          </p:spTgt>
                                        </p:tgtEl>
                                        <p:attrNameLst>
                                          <p:attrName>style.visibility</p:attrName>
                                        </p:attrNameLst>
                                      </p:cBhvr>
                                      <p:to>
                                        <p:strVal val="visible"/>
                                      </p:to>
                                    </p:set>
                                    <p:animEffect transition="in" filter="wipe(up)">
                                      <p:cBhvr>
                                        <p:cTn id="47" dur="500"/>
                                        <p:tgtEl>
                                          <p:spTgt spid="122884">
                                            <p:txEl>
                                              <p:pRg st="1" end="1"/>
                                            </p:txEl>
                                          </p:spTgt>
                                        </p:tgtEl>
                                      </p:cBhvr>
                                    </p:animEffect>
                                  </p:childTnLst>
                                </p:cTn>
                              </p:par>
                            </p:childTnLst>
                          </p:cTn>
                        </p:par>
                        <p:par>
                          <p:cTn id="48" fill="hold">
                            <p:stCondLst>
                              <p:cond delay="5500"/>
                            </p:stCondLst>
                            <p:childTnLst>
                              <p:par>
                                <p:cTn id="49" presetID="22" presetClass="entr" presetSubtype="1" fill="hold" grpId="0" nodeType="afterEffect">
                                  <p:stCondLst>
                                    <p:cond delay="0"/>
                                  </p:stCondLst>
                                  <p:childTnLst>
                                    <p:set>
                                      <p:cBhvr>
                                        <p:cTn id="50" dur="1" fill="hold">
                                          <p:stCondLst>
                                            <p:cond delay="0"/>
                                          </p:stCondLst>
                                        </p:cTn>
                                        <p:tgtEl>
                                          <p:spTgt spid="122884">
                                            <p:txEl>
                                              <p:pRg st="2" end="2"/>
                                            </p:txEl>
                                          </p:spTgt>
                                        </p:tgtEl>
                                        <p:attrNameLst>
                                          <p:attrName>style.visibility</p:attrName>
                                        </p:attrNameLst>
                                      </p:cBhvr>
                                      <p:to>
                                        <p:strVal val="visible"/>
                                      </p:to>
                                    </p:set>
                                    <p:animEffect transition="in" filter="wipe(up)">
                                      <p:cBhvr>
                                        <p:cTn id="51" dur="500"/>
                                        <p:tgtEl>
                                          <p:spTgt spid="122884">
                                            <p:txEl>
                                              <p:pRg st="2" end="2"/>
                                            </p:txEl>
                                          </p:spTgt>
                                        </p:tgtEl>
                                      </p:cBhvr>
                                    </p:animEffect>
                                  </p:childTnLst>
                                </p:cTn>
                              </p:par>
                            </p:childTnLst>
                          </p:cTn>
                        </p:par>
                        <p:par>
                          <p:cTn id="52" fill="hold">
                            <p:stCondLst>
                              <p:cond delay="6000"/>
                            </p:stCondLst>
                            <p:childTnLst>
                              <p:par>
                                <p:cTn id="53" presetID="22" presetClass="entr" presetSubtype="1" fill="hold" grpId="0" nodeType="afterEffect">
                                  <p:stCondLst>
                                    <p:cond delay="0"/>
                                  </p:stCondLst>
                                  <p:childTnLst>
                                    <p:set>
                                      <p:cBhvr>
                                        <p:cTn id="54" dur="1" fill="hold">
                                          <p:stCondLst>
                                            <p:cond delay="0"/>
                                          </p:stCondLst>
                                        </p:cTn>
                                        <p:tgtEl>
                                          <p:spTgt spid="122884">
                                            <p:txEl>
                                              <p:pRg st="3" end="3"/>
                                            </p:txEl>
                                          </p:spTgt>
                                        </p:tgtEl>
                                        <p:attrNameLst>
                                          <p:attrName>style.visibility</p:attrName>
                                        </p:attrNameLst>
                                      </p:cBhvr>
                                      <p:to>
                                        <p:strVal val="visible"/>
                                      </p:to>
                                    </p:set>
                                    <p:animEffect transition="in" filter="wipe(up)">
                                      <p:cBhvr>
                                        <p:cTn id="55" dur="500"/>
                                        <p:tgtEl>
                                          <p:spTgt spid="122884">
                                            <p:txEl>
                                              <p:pRg st="3" end="3"/>
                                            </p:txEl>
                                          </p:spTgt>
                                        </p:tgtEl>
                                      </p:cBhvr>
                                    </p:animEffect>
                                  </p:childTnLst>
                                </p:cTn>
                              </p:par>
                            </p:childTnLst>
                          </p:cTn>
                        </p:par>
                        <p:par>
                          <p:cTn id="56" fill="hold">
                            <p:stCondLst>
                              <p:cond delay="6500"/>
                            </p:stCondLst>
                            <p:childTnLst>
                              <p:par>
                                <p:cTn id="57" presetID="22" presetClass="entr" presetSubtype="1" fill="hold" grpId="0" nodeType="afterEffect">
                                  <p:stCondLst>
                                    <p:cond delay="0"/>
                                  </p:stCondLst>
                                  <p:childTnLst>
                                    <p:set>
                                      <p:cBhvr>
                                        <p:cTn id="58" dur="1" fill="hold">
                                          <p:stCondLst>
                                            <p:cond delay="0"/>
                                          </p:stCondLst>
                                        </p:cTn>
                                        <p:tgtEl>
                                          <p:spTgt spid="122884">
                                            <p:txEl>
                                              <p:pRg st="4" end="4"/>
                                            </p:txEl>
                                          </p:spTgt>
                                        </p:tgtEl>
                                        <p:attrNameLst>
                                          <p:attrName>style.visibility</p:attrName>
                                        </p:attrNameLst>
                                      </p:cBhvr>
                                      <p:to>
                                        <p:strVal val="visible"/>
                                      </p:to>
                                    </p:set>
                                    <p:animEffect transition="in" filter="wipe(up)">
                                      <p:cBhvr>
                                        <p:cTn id="59" dur="500"/>
                                        <p:tgtEl>
                                          <p:spTgt spid="122884">
                                            <p:txEl>
                                              <p:pRg st="4" end="4"/>
                                            </p:txEl>
                                          </p:spTgt>
                                        </p:tgtEl>
                                      </p:cBhvr>
                                    </p:animEffect>
                                  </p:childTnLst>
                                </p:cTn>
                              </p:par>
                            </p:childTnLst>
                          </p:cTn>
                        </p:par>
                        <p:par>
                          <p:cTn id="60" fill="hold">
                            <p:stCondLst>
                              <p:cond delay="7000"/>
                            </p:stCondLst>
                            <p:childTnLst>
                              <p:par>
                                <p:cTn id="61" presetID="22" presetClass="entr" presetSubtype="1" fill="hold" grpId="0" nodeType="afterEffect">
                                  <p:stCondLst>
                                    <p:cond delay="0"/>
                                  </p:stCondLst>
                                  <p:childTnLst>
                                    <p:set>
                                      <p:cBhvr>
                                        <p:cTn id="62" dur="1" fill="hold">
                                          <p:stCondLst>
                                            <p:cond delay="0"/>
                                          </p:stCondLst>
                                        </p:cTn>
                                        <p:tgtEl>
                                          <p:spTgt spid="122884">
                                            <p:txEl>
                                              <p:pRg st="5" end="5"/>
                                            </p:txEl>
                                          </p:spTgt>
                                        </p:tgtEl>
                                        <p:attrNameLst>
                                          <p:attrName>style.visibility</p:attrName>
                                        </p:attrNameLst>
                                      </p:cBhvr>
                                      <p:to>
                                        <p:strVal val="visible"/>
                                      </p:to>
                                    </p:set>
                                    <p:animEffect transition="in" filter="wipe(up)">
                                      <p:cBhvr>
                                        <p:cTn id="63" dur="500"/>
                                        <p:tgtEl>
                                          <p:spTgt spid="122884">
                                            <p:txEl>
                                              <p:pRg st="5" end="5"/>
                                            </p:txEl>
                                          </p:spTgt>
                                        </p:tgtEl>
                                      </p:cBhvr>
                                    </p:animEffect>
                                  </p:childTnLst>
                                </p:cTn>
                              </p:par>
                            </p:childTnLst>
                          </p:cTn>
                        </p:par>
                        <p:par>
                          <p:cTn id="64" fill="hold">
                            <p:stCondLst>
                              <p:cond delay="7500"/>
                            </p:stCondLst>
                            <p:childTnLst>
                              <p:par>
                                <p:cTn id="65" presetID="22" presetClass="entr" presetSubtype="1" fill="hold" grpId="0" nodeType="afterEffect">
                                  <p:stCondLst>
                                    <p:cond delay="0"/>
                                  </p:stCondLst>
                                  <p:childTnLst>
                                    <p:set>
                                      <p:cBhvr>
                                        <p:cTn id="66" dur="1" fill="hold">
                                          <p:stCondLst>
                                            <p:cond delay="0"/>
                                          </p:stCondLst>
                                        </p:cTn>
                                        <p:tgtEl>
                                          <p:spTgt spid="122884">
                                            <p:txEl>
                                              <p:pRg st="6" end="6"/>
                                            </p:txEl>
                                          </p:spTgt>
                                        </p:tgtEl>
                                        <p:attrNameLst>
                                          <p:attrName>style.visibility</p:attrName>
                                        </p:attrNameLst>
                                      </p:cBhvr>
                                      <p:to>
                                        <p:strVal val="visible"/>
                                      </p:to>
                                    </p:set>
                                    <p:animEffect transition="in" filter="wipe(up)">
                                      <p:cBhvr>
                                        <p:cTn id="67" dur="500"/>
                                        <p:tgtEl>
                                          <p:spTgt spid="122884">
                                            <p:txEl>
                                              <p:pRg st="6" end="6"/>
                                            </p:txEl>
                                          </p:spTgt>
                                        </p:tgtEl>
                                      </p:cBhvr>
                                    </p:animEffect>
                                  </p:childTnLst>
                                </p:cTn>
                              </p:par>
                            </p:childTnLst>
                          </p:cTn>
                        </p:par>
                        <p:par>
                          <p:cTn id="68" fill="hold">
                            <p:stCondLst>
                              <p:cond delay="8000"/>
                            </p:stCondLst>
                            <p:childTnLst>
                              <p:par>
                                <p:cTn id="69" presetID="22" presetClass="entr" presetSubtype="1" fill="hold" grpId="0" nodeType="afterEffect">
                                  <p:stCondLst>
                                    <p:cond delay="0"/>
                                  </p:stCondLst>
                                  <p:childTnLst>
                                    <p:set>
                                      <p:cBhvr>
                                        <p:cTn id="70" dur="1" fill="hold">
                                          <p:stCondLst>
                                            <p:cond delay="0"/>
                                          </p:stCondLst>
                                        </p:cTn>
                                        <p:tgtEl>
                                          <p:spTgt spid="122884">
                                            <p:txEl>
                                              <p:pRg st="7" end="7"/>
                                            </p:txEl>
                                          </p:spTgt>
                                        </p:tgtEl>
                                        <p:attrNameLst>
                                          <p:attrName>style.visibility</p:attrName>
                                        </p:attrNameLst>
                                      </p:cBhvr>
                                      <p:to>
                                        <p:strVal val="visible"/>
                                      </p:to>
                                    </p:set>
                                    <p:animEffect transition="in" filter="wipe(up)">
                                      <p:cBhvr>
                                        <p:cTn id="71" dur="500"/>
                                        <p:tgtEl>
                                          <p:spTgt spid="122884">
                                            <p:txEl>
                                              <p:pRg st="7" end="7"/>
                                            </p:txEl>
                                          </p:spTgt>
                                        </p:tgtEl>
                                      </p:cBhvr>
                                    </p:animEffect>
                                  </p:childTnLst>
                                </p:cTn>
                              </p:par>
                            </p:childTnLst>
                          </p:cTn>
                        </p:par>
                        <p:par>
                          <p:cTn id="72" fill="hold">
                            <p:stCondLst>
                              <p:cond delay="8500"/>
                            </p:stCondLst>
                            <p:childTnLst>
                              <p:par>
                                <p:cTn id="73" presetID="22" presetClass="entr" presetSubtype="1" fill="hold" grpId="0" nodeType="afterEffect">
                                  <p:stCondLst>
                                    <p:cond delay="0"/>
                                  </p:stCondLst>
                                  <p:childTnLst>
                                    <p:set>
                                      <p:cBhvr>
                                        <p:cTn id="74" dur="1" fill="hold">
                                          <p:stCondLst>
                                            <p:cond delay="0"/>
                                          </p:stCondLst>
                                        </p:cTn>
                                        <p:tgtEl>
                                          <p:spTgt spid="122884">
                                            <p:txEl>
                                              <p:pRg st="8" end="8"/>
                                            </p:txEl>
                                          </p:spTgt>
                                        </p:tgtEl>
                                        <p:attrNameLst>
                                          <p:attrName>style.visibility</p:attrName>
                                        </p:attrNameLst>
                                      </p:cBhvr>
                                      <p:to>
                                        <p:strVal val="visible"/>
                                      </p:to>
                                    </p:set>
                                    <p:animEffect transition="in" filter="wipe(up)">
                                      <p:cBhvr>
                                        <p:cTn id="75" dur="500"/>
                                        <p:tgtEl>
                                          <p:spTgt spid="122884">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884"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p:txBody>
          <a:bodyPr/>
          <a:lstStyle/>
          <a:p>
            <a:r>
              <a:rPr lang="en-US" dirty="0"/>
              <a:t>Key Terms</a:t>
            </a:r>
          </a:p>
        </p:txBody>
      </p:sp>
      <p:sp>
        <p:nvSpPr>
          <p:cNvPr id="122883" name="Rectangle 3"/>
          <p:cNvSpPr>
            <a:spLocks noGrp="1" noChangeArrowheads="1"/>
          </p:cNvSpPr>
          <p:nvPr>
            <p:ph sz="half" idx="1"/>
          </p:nvPr>
        </p:nvSpPr>
        <p:spPr/>
        <p:txBody>
          <a:bodyPr>
            <a:normAutofit fontScale="70000" lnSpcReduction="20000"/>
          </a:bodyPr>
          <a:lstStyle/>
          <a:p>
            <a:pPr marL="514350" indent="-514350">
              <a:lnSpc>
                <a:spcPts val="2700"/>
              </a:lnSpc>
              <a:buClr>
                <a:srgbClr val="FFC000"/>
              </a:buClr>
              <a:buFont typeface="+mj-lt"/>
              <a:buAutoNum type="arabicPeriod" startAt="35"/>
            </a:pPr>
            <a:r>
              <a:rPr lang="en-US" sz="3200" dirty="0">
                <a:solidFill>
                  <a:schemeClr val="tx1"/>
                </a:solidFill>
              </a:rPr>
              <a:t>emergency products</a:t>
            </a:r>
          </a:p>
          <a:p>
            <a:pPr marL="514350" indent="-514350">
              <a:lnSpc>
                <a:spcPts val="2700"/>
              </a:lnSpc>
              <a:buClr>
                <a:srgbClr val="FFC000"/>
              </a:buClr>
              <a:buFont typeface="+mj-lt"/>
              <a:buAutoNum type="arabicPeriod" startAt="35"/>
            </a:pPr>
            <a:r>
              <a:rPr lang="en-US" sz="3200" dirty="0">
                <a:solidFill>
                  <a:schemeClr val="tx1"/>
                </a:solidFill>
              </a:rPr>
              <a:t>shopping products</a:t>
            </a:r>
          </a:p>
          <a:p>
            <a:pPr marL="514350" indent="-514350">
              <a:lnSpc>
                <a:spcPts val="2700"/>
              </a:lnSpc>
              <a:buClr>
                <a:srgbClr val="FFC000"/>
              </a:buClr>
              <a:buFont typeface="+mj-lt"/>
              <a:buAutoNum type="arabicPeriod" startAt="35"/>
            </a:pPr>
            <a:r>
              <a:rPr lang="en-US" sz="3200" dirty="0">
                <a:solidFill>
                  <a:schemeClr val="tx1"/>
                </a:solidFill>
              </a:rPr>
              <a:t>homogeneous shopping products</a:t>
            </a:r>
          </a:p>
          <a:p>
            <a:pPr marL="514350" indent="-514350">
              <a:lnSpc>
                <a:spcPts val="2700"/>
              </a:lnSpc>
              <a:buClr>
                <a:srgbClr val="FFC000"/>
              </a:buClr>
              <a:buFont typeface="+mj-lt"/>
              <a:buAutoNum type="arabicPeriod" startAt="35"/>
            </a:pPr>
            <a:r>
              <a:rPr lang="en-US" sz="3200" dirty="0">
                <a:solidFill>
                  <a:schemeClr val="tx1"/>
                </a:solidFill>
              </a:rPr>
              <a:t>heterogeneous shopping products</a:t>
            </a:r>
          </a:p>
          <a:p>
            <a:pPr marL="514350" indent="-514350">
              <a:lnSpc>
                <a:spcPts val="2700"/>
              </a:lnSpc>
              <a:buClr>
                <a:srgbClr val="FFC000"/>
              </a:buClr>
              <a:buFont typeface="+mj-lt"/>
              <a:buAutoNum type="arabicPeriod" startAt="35"/>
            </a:pPr>
            <a:r>
              <a:rPr lang="en-US" sz="3200" dirty="0">
                <a:solidFill>
                  <a:schemeClr val="tx1"/>
                </a:solidFill>
              </a:rPr>
              <a:t>specialty products</a:t>
            </a:r>
          </a:p>
          <a:p>
            <a:pPr marL="514350" indent="-514350">
              <a:lnSpc>
                <a:spcPts val="2700"/>
              </a:lnSpc>
              <a:buClr>
                <a:srgbClr val="FFC000"/>
              </a:buClr>
              <a:buFont typeface="+mj-lt"/>
              <a:buAutoNum type="arabicPeriod" startAt="35"/>
            </a:pPr>
            <a:r>
              <a:rPr lang="en-US" sz="3200" dirty="0">
                <a:solidFill>
                  <a:schemeClr val="tx1"/>
                </a:solidFill>
              </a:rPr>
              <a:t>unsought products</a:t>
            </a:r>
          </a:p>
          <a:p>
            <a:pPr marL="514350" indent="-514350">
              <a:lnSpc>
                <a:spcPts val="2700"/>
              </a:lnSpc>
              <a:buClr>
                <a:srgbClr val="FFC000"/>
              </a:buClr>
              <a:buFont typeface="+mj-lt"/>
              <a:buAutoNum type="arabicPeriod" startAt="35"/>
            </a:pPr>
            <a:r>
              <a:rPr lang="en-US" sz="3200" dirty="0">
                <a:solidFill>
                  <a:schemeClr val="tx1"/>
                </a:solidFill>
              </a:rPr>
              <a:t>new unsought products</a:t>
            </a:r>
          </a:p>
          <a:p>
            <a:pPr marL="514350" indent="-514350">
              <a:lnSpc>
                <a:spcPts val="2700"/>
              </a:lnSpc>
              <a:buClr>
                <a:srgbClr val="FFC000"/>
              </a:buClr>
              <a:buFont typeface="+mj-lt"/>
              <a:buAutoNum type="arabicPeriod" startAt="35"/>
            </a:pPr>
            <a:r>
              <a:rPr lang="en-US" sz="3200" dirty="0">
                <a:solidFill>
                  <a:schemeClr val="tx1"/>
                </a:solidFill>
              </a:rPr>
              <a:t>regularly unsought product</a:t>
            </a:r>
            <a:r>
              <a:rPr lang="en-US" dirty="0">
                <a:solidFill>
                  <a:schemeClr val="tx1"/>
                </a:solidFill>
              </a:rPr>
              <a:t>s</a:t>
            </a:r>
          </a:p>
        </p:txBody>
      </p:sp>
      <p:sp>
        <p:nvSpPr>
          <p:cNvPr id="122884" name="Rectangle 4"/>
          <p:cNvSpPr>
            <a:spLocks noGrp="1" noChangeArrowheads="1"/>
          </p:cNvSpPr>
          <p:nvPr>
            <p:ph sz="half" idx="2"/>
          </p:nvPr>
        </p:nvSpPr>
        <p:spPr/>
        <p:txBody>
          <a:bodyPr>
            <a:noAutofit/>
          </a:bodyPr>
          <a:lstStyle/>
          <a:p>
            <a:pPr marL="514350" indent="-514350">
              <a:lnSpc>
                <a:spcPts val="2800"/>
              </a:lnSpc>
              <a:buClr>
                <a:srgbClr val="FFC000"/>
              </a:buClr>
              <a:buFont typeface="+mj-lt"/>
              <a:buAutoNum type="arabicPeriod" startAt="43"/>
            </a:pPr>
            <a:r>
              <a:rPr lang="en-US" sz="2000" dirty="0">
                <a:solidFill>
                  <a:schemeClr val="tx1"/>
                </a:solidFill>
              </a:rPr>
              <a:t>derived demand</a:t>
            </a:r>
          </a:p>
          <a:p>
            <a:pPr marL="514350" indent="-514350">
              <a:lnSpc>
                <a:spcPts val="2800"/>
              </a:lnSpc>
              <a:buClr>
                <a:srgbClr val="FFC000"/>
              </a:buClr>
              <a:buFont typeface="+mj-lt"/>
              <a:buAutoNum type="arabicPeriod" startAt="43"/>
            </a:pPr>
            <a:r>
              <a:rPr lang="en-US" sz="2000" dirty="0">
                <a:solidFill>
                  <a:schemeClr val="tx1"/>
                </a:solidFill>
              </a:rPr>
              <a:t>expense item</a:t>
            </a:r>
          </a:p>
          <a:p>
            <a:pPr marL="514350" indent="-514350">
              <a:lnSpc>
                <a:spcPts val="2800"/>
              </a:lnSpc>
              <a:buClr>
                <a:srgbClr val="FFC000"/>
              </a:buClr>
              <a:buFont typeface="+mj-lt"/>
              <a:buAutoNum type="arabicPeriod" startAt="43"/>
            </a:pPr>
            <a:r>
              <a:rPr lang="en-US" sz="2000" dirty="0">
                <a:solidFill>
                  <a:schemeClr val="tx1"/>
                </a:solidFill>
              </a:rPr>
              <a:t>capital item</a:t>
            </a:r>
          </a:p>
          <a:p>
            <a:pPr marL="514350" indent="-514350">
              <a:lnSpc>
                <a:spcPts val="2800"/>
              </a:lnSpc>
              <a:buClr>
                <a:srgbClr val="FFC000"/>
              </a:buClr>
              <a:buFont typeface="+mj-lt"/>
              <a:buAutoNum type="arabicPeriod" startAt="43"/>
            </a:pPr>
            <a:r>
              <a:rPr lang="en-US" sz="2000" dirty="0">
                <a:solidFill>
                  <a:schemeClr val="tx1"/>
                </a:solidFill>
              </a:rPr>
              <a:t>installations</a:t>
            </a:r>
          </a:p>
          <a:p>
            <a:pPr marL="514350" indent="-514350">
              <a:lnSpc>
                <a:spcPts val="2800"/>
              </a:lnSpc>
              <a:buClr>
                <a:srgbClr val="FFC000"/>
              </a:buClr>
              <a:buFont typeface="+mj-lt"/>
              <a:buAutoNum type="arabicPeriod" startAt="43"/>
            </a:pPr>
            <a:r>
              <a:rPr lang="en-US" sz="2000" dirty="0">
                <a:solidFill>
                  <a:schemeClr val="tx1"/>
                </a:solidFill>
              </a:rPr>
              <a:t>accessories</a:t>
            </a:r>
          </a:p>
          <a:p>
            <a:pPr marL="514350" indent="-514350">
              <a:lnSpc>
                <a:spcPts val="2800"/>
              </a:lnSpc>
              <a:buClr>
                <a:srgbClr val="FFC000"/>
              </a:buClr>
              <a:buFont typeface="+mj-lt"/>
              <a:buAutoNum type="arabicPeriod" startAt="43"/>
            </a:pPr>
            <a:r>
              <a:rPr lang="en-US" sz="2000" dirty="0">
                <a:solidFill>
                  <a:schemeClr val="tx1"/>
                </a:solidFill>
              </a:rPr>
              <a:t>raw materials</a:t>
            </a:r>
          </a:p>
          <a:p>
            <a:pPr marL="514350" indent="-514350">
              <a:lnSpc>
                <a:spcPts val="2800"/>
              </a:lnSpc>
              <a:buClr>
                <a:srgbClr val="FFC000"/>
              </a:buClr>
              <a:buFont typeface="+mj-lt"/>
              <a:buAutoNum type="arabicPeriod" startAt="43"/>
            </a:pPr>
            <a:r>
              <a:rPr lang="en-US" sz="2000" dirty="0">
                <a:solidFill>
                  <a:schemeClr val="tx1"/>
                </a:solidFill>
              </a:rPr>
              <a:t>farm products</a:t>
            </a:r>
          </a:p>
          <a:p>
            <a:pPr marL="514350" indent="-514350">
              <a:lnSpc>
                <a:spcPts val="2800"/>
              </a:lnSpc>
              <a:buClr>
                <a:srgbClr val="FFC000"/>
              </a:buClr>
              <a:buFont typeface="+mj-lt"/>
              <a:buAutoNum type="arabicPeriod" startAt="43"/>
            </a:pPr>
            <a:r>
              <a:rPr lang="en-US" sz="2000" dirty="0">
                <a:solidFill>
                  <a:schemeClr val="tx1"/>
                </a:solidFill>
              </a:rPr>
              <a:t>natural products</a:t>
            </a:r>
          </a:p>
          <a:p>
            <a:pPr marL="514350" indent="-514350">
              <a:lnSpc>
                <a:spcPts val="2800"/>
              </a:lnSpc>
              <a:buClr>
                <a:srgbClr val="FFC000"/>
              </a:buClr>
              <a:buFont typeface="+mj-lt"/>
              <a:buAutoNum type="arabicPeriod" startAt="43"/>
            </a:pPr>
            <a:r>
              <a:rPr lang="en-US" sz="2000" dirty="0">
                <a:solidFill>
                  <a:schemeClr val="tx1"/>
                </a:solidFill>
              </a:rPr>
              <a:t>components</a:t>
            </a:r>
          </a:p>
          <a:p>
            <a:pPr marL="514350" indent="-514350">
              <a:lnSpc>
                <a:spcPts val="2800"/>
              </a:lnSpc>
              <a:buClr>
                <a:srgbClr val="FFC000"/>
              </a:buClr>
              <a:buFont typeface="+mj-lt"/>
              <a:buAutoNum type="arabicPeriod" startAt="43"/>
            </a:pPr>
            <a:r>
              <a:rPr lang="en-US" sz="2000" dirty="0">
                <a:solidFill>
                  <a:schemeClr val="tx1"/>
                </a:solidFill>
              </a:rPr>
              <a:t>supplies</a:t>
            </a:r>
          </a:p>
          <a:p>
            <a:pPr marL="514350" indent="-514350">
              <a:lnSpc>
                <a:spcPts val="2800"/>
              </a:lnSpc>
              <a:buClr>
                <a:srgbClr val="FFC000"/>
              </a:buClr>
              <a:buFont typeface="+mj-lt"/>
              <a:buAutoNum type="arabicPeriod" startAt="43"/>
            </a:pPr>
            <a:r>
              <a:rPr lang="en-US" sz="2000" dirty="0">
                <a:solidFill>
                  <a:schemeClr val="tx1"/>
                </a:solidFill>
              </a:rPr>
              <a:t>professional services</a:t>
            </a:r>
          </a:p>
        </p:txBody>
      </p:sp>
    </p:spTree>
    <p:custDataLst>
      <p:tags r:id="rId1"/>
    </p:custDataLst>
    <p:extLst>
      <p:ext uri="{BB962C8B-B14F-4D97-AF65-F5344CB8AC3E}">
        <p14:creationId xmlns:p14="http://schemas.microsoft.com/office/powerpoint/2010/main" val="721938718"/>
      </p:ext>
    </p:extLst>
  </p:cSld>
  <p:clrMapOvr>
    <a:masterClrMapping/>
  </p:clrMapOvr>
  <p:transition>
    <p:pull dir="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1" fill="hold" nodeType="afterEffect">
                                  <p:stCondLst>
                                    <p:cond delay="0"/>
                                  </p:stCondLst>
                                  <p:childTnLst>
                                    <p:set>
                                      <p:cBhvr>
                                        <p:cTn id="6" dur="1" fill="hold">
                                          <p:stCondLst>
                                            <p:cond delay="0"/>
                                          </p:stCondLst>
                                        </p:cTn>
                                        <p:tgtEl>
                                          <p:spTgt spid="122883">
                                            <p:txEl>
                                              <p:pRg st="0" end="0"/>
                                            </p:txEl>
                                          </p:spTgt>
                                        </p:tgtEl>
                                        <p:attrNameLst>
                                          <p:attrName>style.visibility</p:attrName>
                                        </p:attrNameLst>
                                      </p:cBhvr>
                                      <p:to>
                                        <p:strVal val="visible"/>
                                      </p:to>
                                    </p:set>
                                    <p:animEffect transition="in" filter="wipe(up)">
                                      <p:cBhvr>
                                        <p:cTn id="7" dur="500"/>
                                        <p:tgtEl>
                                          <p:spTgt spid="122883">
                                            <p:txEl>
                                              <p:pRg st="0" end="0"/>
                                            </p:txEl>
                                          </p:spTgt>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122883">
                                            <p:txEl>
                                              <p:pRg st="1" end="1"/>
                                            </p:txEl>
                                          </p:spTgt>
                                        </p:tgtEl>
                                        <p:attrNameLst>
                                          <p:attrName>style.visibility</p:attrName>
                                        </p:attrNameLst>
                                      </p:cBhvr>
                                      <p:to>
                                        <p:strVal val="visible"/>
                                      </p:to>
                                    </p:set>
                                    <p:animEffect transition="in" filter="wipe(up)">
                                      <p:cBhvr>
                                        <p:cTn id="11" dur="500"/>
                                        <p:tgtEl>
                                          <p:spTgt spid="122883">
                                            <p:txEl>
                                              <p:pRg st="1" end="1"/>
                                            </p:txEl>
                                          </p:spTgt>
                                        </p:tgtEl>
                                      </p:cBhvr>
                                    </p:animEffect>
                                  </p:childTnLst>
                                </p:cTn>
                              </p:par>
                            </p:childTnLst>
                          </p:cTn>
                        </p:par>
                        <p:par>
                          <p:cTn id="12" fill="hold">
                            <p:stCondLst>
                              <p:cond delay="1000"/>
                            </p:stCondLst>
                            <p:childTnLst>
                              <p:par>
                                <p:cTn id="13" presetID="22" presetClass="entr" presetSubtype="1" fill="hold" nodeType="afterEffect">
                                  <p:stCondLst>
                                    <p:cond delay="0"/>
                                  </p:stCondLst>
                                  <p:childTnLst>
                                    <p:set>
                                      <p:cBhvr>
                                        <p:cTn id="14" dur="1" fill="hold">
                                          <p:stCondLst>
                                            <p:cond delay="0"/>
                                          </p:stCondLst>
                                        </p:cTn>
                                        <p:tgtEl>
                                          <p:spTgt spid="122883">
                                            <p:txEl>
                                              <p:pRg st="2" end="2"/>
                                            </p:txEl>
                                          </p:spTgt>
                                        </p:tgtEl>
                                        <p:attrNameLst>
                                          <p:attrName>style.visibility</p:attrName>
                                        </p:attrNameLst>
                                      </p:cBhvr>
                                      <p:to>
                                        <p:strVal val="visible"/>
                                      </p:to>
                                    </p:set>
                                    <p:animEffect transition="in" filter="wipe(up)">
                                      <p:cBhvr>
                                        <p:cTn id="15" dur="500"/>
                                        <p:tgtEl>
                                          <p:spTgt spid="122883">
                                            <p:txEl>
                                              <p:pRg st="2" end="2"/>
                                            </p:txEl>
                                          </p:spTgt>
                                        </p:tgtEl>
                                      </p:cBhvr>
                                    </p:animEffect>
                                  </p:childTnLst>
                                </p:cTn>
                              </p:par>
                            </p:childTnLst>
                          </p:cTn>
                        </p:par>
                        <p:par>
                          <p:cTn id="16" fill="hold">
                            <p:stCondLst>
                              <p:cond delay="1500"/>
                            </p:stCondLst>
                            <p:childTnLst>
                              <p:par>
                                <p:cTn id="17" presetID="22" presetClass="entr" presetSubtype="1" fill="hold" nodeType="afterEffect">
                                  <p:stCondLst>
                                    <p:cond delay="0"/>
                                  </p:stCondLst>
                                  <p:childTnLst>
                                    <p:set>
                                      <p:cBhvr>
                                        <p:cTn id="18" dur="1" fill="hold">
                                          <p:stCondLst>
                                            <p:cond delay="0"/>
                                          </p:stCondLst>
                                        </p:cTn>
                                        <p:tgtEl>
                                          <p:spTgt spid="122883">
                                            <p:txEl>
                                              <p:pRg st="3" end="3"/>
                                            </p:txEl>
                                          </p:spTgt>
                                        </p:tgtEl>
                                        <p:attrNameLst>
                                          <p:attrName>style.visibility</p:attrName>
                                        </p:attrNameLst>
                                      </p:cBhvr>
                                      <p:to>
                                        <p:strVal val="visible"/>
                                      </p:to>
                                    </p:set>
                                    <p:animEffect transition="in" filter="wipe(up)">
                                      <p:cBhvr>
                                        <p:cTn id="19" dur="500"/>
                                        <p:tgtEl>
                                          <p:spTgt spid="122883">
                                            <p:txEl>
                                              <p:pRg st="3" end="3"/>
                                            </p:txEl>
                                          </p:spTgt>
                                        </p:tgtEl>
                                      </p:cBhvr>
                                    </p:animEffect>
                                  </p:childTnLst>
                                </p:cTn>
                              </p:par>
                            </p:childTnLst>
                          </p:cTn>
                        </p:par>
                        <p:par>
                          <p:cTn id="20" fill="hold">
                            <p:stCondLst>
                              <p:cond delay="2000"/>
                            </p:stCondLst>
                            <p:childTnLst>
                              <p:par>
                                <p:cTn id="21" presetID="22" presetClass="entr" presetSubtype="1" fill="hold" nodeType="afterEffect">
                                  <p:stCondLst>
                                    <p:cond delay="0"/>
                                  </p:stCondLst>
                                  <p:childTnLst>
                                    <p:set>
                                      <p:cBhvr>
                                        <p:cTn id="22" dur="1" fill="hold">
                                          <p:stCondLst>
                                            <p:cond delay="0"/>
                                          </p:stCondLst>
                                        </p:cTn>
                                        <p:tgtEl>
                                          <p:spTgt spid="122883">
                                            <p:txEl>
                                              <p:pRg st="4" end="4"/>
                                            </p:txEl>
                                          </p:spTgt>
                                        </p:tgtEl>
                                        <p:attrNameLst>
                                          <p:attrName>style.visibility</p:attrName>
                                        </p:attrNameLst>
                                      </p:cBhvr>
                                      <p:to>
                                        <p:strVal val="visible"/>
                                      </p:to>
                                    </p:set>
                                    <p:animEffect transition="in" filter="wipe(up)">
                                      <p:cBhvr>
                                        <p:cTn id="23" dur="500"/>
                                        <p:tgtEl>
                                          <p:spTgt spid="122883">
                                            <p:txEl>
                                              <p:pRg st="4" end="4"/>
                                            </p:txEl>
                                          </p:spTgt>
                                        </p:tgtEl>
                                      </p:cBhvr>
                                    </p:animEffect>
                                  </p:childTnLst>
                                </p:cTn>
                              </p:par>
                            </p:childTnLst>
                          </p:cTn>
                        </p:par>
                        <p:par>
                          <p:cTn id="24" fill="hold">
                            <p:stCondLst>
                              <p:cond delay="2500"/>
                            </p:stCondLst>
                            <p:childTnLst>
                              <p:par>
                                <p:cTn id="25" presetID="22" presetClass="entr" presetSubtype="1" fill="hold" nodeType="afterEffect">
                                  <p:stCondLst>
                                    <p:cond delay="0"/>
                                  </p:stCondLst>
                                  <p:childTnLst>
                                    <p:set>
                                      <p:cBhvr>
                                        <p:cTn id="26" dur="1" fill="hold">
                                          <p:stCondLst>
                                            <p:cond delay="0"/>
                                          </p:stCondLst>
                                        </p:cTn>
                                        <p:tgtEl>
                                          <p:spTgt spid="122883">
                                            <p:txEl>
                                              <p:pRg st="5" end="5"/>
                                            </p:txEl>
                                          </p:spTgt>
                                        </p:tgtEl>
                                        <p:attrNameLst>
                                          <p:attrName>style.visibility</p:attrName>
                                        </p:attrNameLst>
                                      </p:cBhvr>
                                      <p:to>
                                        <p:strVal val="visible"/>
                                      </p:to>
                                    </p:set>
                                    <p:animEffect transition="in" filter="wipe(up)">
                                      <p:cBhvr>
                                        <p:cTn id="27" dur="500"/>
                                        <p:tgtEl>
                                          <p:spTgt spid="122883">
                                            <p:txEl>
                                              <p:pRg st="5" end="5"/>
                                            </p:txEl>
                                          </p:spTgt>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122883">
                                            <p:txEl>
                                              <p:pRg st="6" end="6"/>
                                            </p:txEl>
                                          </p:spTgt>
                                        </p:tgtEl>
                                        <p:attrNameLst>
                                          <p:attrName>style.visibility</p:attrName>
                                        </p:attrNameLst>
                                      </p:cBhvr>
                                      <p:to>
                                        <p:strVal val="visible"/>
                                      </p:to>
                                    </p:set>
                                    <p:animEffect transition="in" filter="wipe(up)">
                                      <p:cBhvr>
                                        <p:cTn id="31" dur="500"/>
                                        <p:tgtEl>
                                          <p:spTgt spid="122883">
                                            <p:txEl>
                                              <p:pRg st="6" end="6"/>
                                            </p:txEl>
                                          </p:spTgt>
                                        </p:tgtEl>
                                      </p:cBhvr>
                                    </p:animEffect>
                                  </p:childTnLst>
                                </p:cTn>
                              </p:par>
                            </p:childTnLst>
                          </p:cTn>
                        </p:par>
                        <p:par>
                          <p:cTn id="32" fill="hold">
                            <p:stCondLst>
                              <p:cond delay="3500"/>
                            </p:stCondLst>
                            <p:childTnLst>
                              <p:par>
                                <p:cTn id="33" presetID="22" presetClass="entr" presetSubtype="1" fill="hold" nodeType="afterEffect">
                                  <p:stCondLst>
                                    <p:cond delay="0"/>
                                  </p:stCondLst>
                                  <p:childTnLst>
                                    <p:set>
                                      <p:cBhvr>
                                        <p:cTn id="34" dur="1" fill="hold">
                                          <p:stCondLst>
                                            <p:cond delay="0"/>
                                          </p:stCondLst>
                                        </p:cTn>
                                        <p:tgtEl>
                                          <p:spTgt spid="122883">
                                            <p:txEl>
                                              <p:pRg st="7" end="7"/>
                                            </p:txEl>
                                          </p:spTgt>
                                        </p:tgtEl>
                                        <p:attrNameLst>
                                          <p:attrName>style.visibility</p:attrName>
                                        </p:attrNameLst>
                                      </p:cBhvr>
                                      <p:to>
                                        <p:strVal val="visible"/>
                                      </p:to>
                                    </p:set>
                                    <p:animEffect transition="in" filter="wipe(up)">
                                      <p:cBhvr>
                                        <p:cTn id="35" dur="500"/>
                                        <p:tgtEl>
                                          <p:spTgt spid="122883">
                                            <p:txEl>
                                              <p:pRg st="7" end="7"/>
                                            </p:txEl>
                                          </p:spTgt>
                                        </p:tgtEl>
                                      </p:cBhvr>
                                    </p:animEffect>
                                  </p:childTnLst>
                                </p:cTn>
                              </p:par>
                            </p:childTnLst>
                          </p:cTn>
                        </p:par>
                        <p:par>
                          <p:cTn id="36" fill="hold">
                            <p:stCondLst>
                              <p:cond delay="4000"/>
                            </p:stCondLst>
                            <p:childTnLst>
                              <p:par>
                                <p:cTn id="37" presetID="22" presetClass="entr" presetSubtype="1" fill="hold" nodeType="afterEffect">
                                  <p:stCondLst>
                                    <p:cond delay="0"/>
                                  </p:stCondLst>
                                  <p:childTnLst>
                                    <p:set>
                                      <p:cBhvr>
                                        <p:cTn id="38" dur="1" fill="hold">
                                          <p:stCondLst>
                                            <p:cond delay="0"/>
                                          </p:stCondLst>
                                        </p:cTn>
                                        <p:tgtEl>
                                          <p:spTgt spid="122884">
                                            <p:txEl>
                                              <p:pRg st="0" end="0"/>
                                            </p:txEl>
                                          </p:spTgt>
                                        </p:tgtEl>
                                        <p:attrNameLst>
                                          <p:attrName>style.visibility</p:attrName>
                                        </p:attrNameLst>
                                      </p:cBhvr>
                                      <p:to>
                                        <p:strVal val="visible"/>
                                      </p:to>
                                    </p:set>
                                    <p:animEffect transition="in" filter="wipe(up)">
                                      <p:cBhvr>
                                        <p:cTn id="39" dur="500"/>
                                        <p:tgtEl>
                                          <p:spTgt spid="122884">
                                            <p:txEl>
                                              <p:pRg st="0" end="0"/>
                                            </p:txEl>
                                          </p:spTgt>
                                        </p:tgtEl>
                                      </p:cBhvr>
                                    </p:animEffect>
                                  </p:childTnLst>
                                </p:cTn>
                              </p:par>
                            </p:childTnLst>
                          </p:cTn>
                        </p:par>
                        <p:par>
                          <p:cTn id="40" fill="hold">
                            <p:stCondLst>
                              <p:cond delay="4500"/>
                            </p:stCondLst>
                            <p:childTnLst>
                              <p:par>
                                <p:cTn id="41" presetID="22" presetClass="entr" presetSubtype="1" fill="hold" nodeType="afterEffect">
                                  <p:stCondLst>
                                    <p:cond delay="0"/>
                                  </p:stCondLst>
                                  <p:childTnLst>
                                    <p:set>
                                      <p:cBhvr>
                                        <p:cTn id="42" dur="1" fill="hold">
                                          <p:stCondLst>
                                            <p:cond delay="0"/>
                                          </p:stCondLst>
                                        </p:cTn>
                                        <p:tgtEl>
                                          <p:spTgt spid="122884">
                                            <p:txEl>
                                              <p:pRg st="1" end="1"/>
                                            </p:txEl>
                                          </p:spTgt>
                                        </p:tgtEl>
                                        <p:attrNameLst>
                                          <p:attrName>style.visibility</p:attrName>
                                        </p:attrNameLst>
                                      </p:cBhvr>
                                      <p:to>
                                        <p:strVal val="visible"/>
                                      </p:to>
                                    </p:set>
                                    <p:animEffect transition="in" filter="wipe(up)">
                                      <p:cBhvr>
                                        <p:cTn id="43" dur="500"/>
                                        <p:tgtEl>
                                          <p:spTgt spid="122884">
                                            <p:txEl>
                                              <p:pRg st="1" end="1"/>
                                            </p:txEl>
                                          </p:spTgt>
                                        </p:tgtEl>
                                      </p:cBhvr>
                                    </p:animEffect>
                                  </p:childTnLst>
                                </p:cTn>
                              </p:par>
                            </p:childTnLst>
                          </p:cTn>
                        </p:par>
                        <p:par>
                          <p:cTn id="44" fill="hold">
                            <p:stCondLst>
                              <p:cond delay="5000"/>
                            </p:stCondLst>
                            <p:childTnLst>
                              <p:par>
                                <p:cTn id="45" presetID="22" presetClass="entr" presetSubtype="1" fill="hold" nodeType="afterEffect">
                                  <p:stCondLst>
                                    <p:cond delay="0"/>
                                  </p:stCondLst>
                                  <p:childTnLst>
                                    <p:set>
                                      <p:cBhvr>
                                        <p:cTn id="46" dur="1" fill="hold">
                                          <p:stCondLst>
                                            <p:cond delay="0"/>
                                          </p:stCondLst>
                                        </p:cTn>
                                        <p:tgtEl>
                                          <p:spTgt spid="122884">
                                            <p:txEl>
                                              <p:pRg st="2" end="2"/>
                                            </p:txEl>
                                          </p:spTgt>
                                        </p:tgtEl>
                                        <p:attrNameLst>
                                          <p:attrName>style.visibility</p:attrName>
                                        </p:attrNameLst>
                                      </p:cBhvr>
                                      <p:to>
                                        <p:strVal val="visible"/>
                                      </p:to>
                                    </p:set>
                                    <p:animEffect transition="in" filter="wipe(up)">
                                      <p:cBhvr>
                                        <p:cTn id="47" dur="500"/>
                                        <p:tgtEl>
                                          <p:spTgt spid="122884">
                                            <p:txEl>
                                              <p:pRg st="2" end="2"/>
                                            </p:txEl>
                                          </p:spTgt>
                                        </p:tgtEl>
                                      </p:cBhvr>
                                    </p:animEffect>
                                  </p:childTnLst>
                                </p:cTn>
                              </p:par>
                            </p:childTnLst>
                          </p:cTn>
                        </p:par>
                        <p:par>
                          <p:cTn id="48" fill="hold">
                            <p:stCondLst>
                              <p:cond delay="5500"/>
                            </p:stCondLst>
                            <p:childTnLst>
                              <p:par>
                                <p:cTn id="49" presetID="22" presetClass="entr" presetSubtype="1" fill="hold" nodeType="afterEffect">
                                  <p:stCondLst>
                                    <p:cond delay="0"/>
                                  </p:stCondLst>
                                  <p:childTnLst>
                                    <p:set>
                                      <p:cBhvr>
                                        <p:cTn id="50" dur="1" fill="hold">
                                          <p:stCondLst>
                                            <p:cond delay="0"/>
                                          </p:stCondLst>
                                        </p:cTn>
                                        <p:tgtEl>
                                          <p:spTgt spid="122884">
                                            <p:txEl>
                                              <p:pRg st="3" end="3"/>
                                            </p:txEl>
                                          </p:spTgt>
                                        </p:tgtEl>
                                        <p:attrNameLst>
                                          <p:attrName>style.visibility</p:attrName>
                                        </p:attrNameLst>
                                      </p:cBhvr>
                                      <p:to>
                                        <p:strVal val="visible"/>
                                      </p:to>
                                    </p:set>
                                    <p:animEffect transition="in" filter="wipe(up)">
                                      <p:cBhvr>
                                        <p:cTn id="51" dur="500"/>
                                        <p:tgtEl>
                                          <p:spTgt spid="122884">
                                            <p:txEl>
                                              <p:pRg st="3" end="3"/>
                                            </p:txEl>
                                          </p:spTgt>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122884">
                                            <p:txEl>
                                              <p:pRg st="4" end="4"/>
                                            </p:txEl>
                                          </p:spTgt>
                                        </p:tgtEl>
                                        <p:attrNameLst>
                                          <p:attrName>style.visibility</p:attrName>
                                        </p:attrNameLst>
                                      </p:cBhvr>
                                      <p:to>
                                        <p:strVal val="visible"/>
                                      </p:to>
                                    </p:set>
                                    <p:animEffect transition="in" filter="wipe(up)">
                                      <p:cBhvr>
                                        <p:cTn id="55" dur="500"/>
                                        <p:tgtEl>
                                          <p:spTgt spid="122884">
                                            <p:txEl>
                                              <p:pRg st="4" end="4"/>
                                            </p:txEl>
                                          </p:spTgt>
                                        </p:tgtEl>
                                      </p:cBhvr>
                                    </p:animEffect>
                                  </p:childTnLst>
                                </p:cTn>
                              </p:par>
                            </p:childTnLst>
                          </p:cTn>
                        </p:par>
                        <p:par>
                          <p:cTn id="56" fill="hold">
                            <p:stCondLst>
                              <p:cond delay="6500"/>
                            </p:stCondLst>
                            <p:childTnLst>
                              <p:par>
                                <p:cTn id="57" presetID="22" presetClass="entr" presetSubtype="1" fill="hold" nodeType="afterEffect">
                                  <p:stCondLst>
                                    <p:cond delay="0"/>
                                  </p:stCondLst>
                                  <p:childTnLst>
                                    <p:set>
                                      <p:cBhvr>
                                        <p:cTn id="58" dur="1" fill="hold">
                                          <p:stCondLst>
                                            <p:cond delay="0"/>
                                          </p:stCondLst>
                                        </p:cTn>
                                        <p:tgtEl>
                                          <p:spTgt spid="122884">
                                            <p:txEl>
                                              <p:pRg st="5" end="5"/>
                                            </p:txEl>
                                          </p:spTgt>
                                        </p:tgtEl>
                                        <p:attrNameLst>
                                          <p:attrName>style.visibility</p:attrName>
                                        </p:attrNameLst>
                                      </p:cBhvr>
                                      <p:to>
                                        <p:strVal val="visible"/>
                                      </p:to>
                                    </p:set>
                                    <p:animEffect transition="in" filter="wipe(up)">
                                      <p:cBhvr>
                                        <p:cTn id="59" dur="500"/>
                                        <p:tgtEl>
                                          <p:spTgt spid="122884">
                                            <p:txEl>
                                              <p:pRg st="5" end="5"/>
                                            </p:txEl>
                                          </p:spTgt>
                                        </p:tgtEl>
                                      </p:cBhvr>
                                    </p:animEffect>
                                  </p:childTnLst>
                                </p:cTn>
                              </p:par>
                            </p:childTnLst>
                          </p:cTn>
                        </p:par>
                        <p:par>
                          <p:cTn id="60" fill="hold">
                            <p:stCondLst>
                              <p:cond delay="7000"/>
                            </p:stCondLst>
                            <p:childTnLst>
                              <p:par>
                                <p:cTn id="61" presetID="22" presetClass="entr" presetSubtype="1" fill="hold" nodeType="afterEffect">
                                  <p:stCondLst>
                                    <p:cond delay="0"/>
                                  </p:stCondLst>
                                  <p:childTnLst>
                                    <p:set>
                                      <p:cBhvr>
                                        <p:cTn id="62" dur="1" fill="hold">
                                          <p:stCondLst>
                                            <p:cond delay="0"/>
                                          </p:stCondLst>
                                        </p:cTn>
                                        <p:tgtEl>
                                          <p:spTgt spid="122884">
                                            <p:txEl>
                                              <p:pRg st="6" end="6"/>
                                            </p:txEl>
                                          </p:spTgt>
                                        </p:tgtEl>
                                        <p:attrNameLst>
                                          <p:attrName>style.visibility</p:attrName>
                                        </p:attrNameLst>
                                      </p:cBhvr>
                                      <p:to>
                                        <p:strVal val="visible"/>
                                      </p:to>
                                    </p:set>
                                    <p:animEffect transition="in" filter="wipe(up)">
                                      <p:cBhvr>
                                        <p:cTn id="63" dur="500"/>
                                        <p:tgtEl>
                                          <p:spTgt spid="122884">
                                            <p:txEl>
                                              <p:pRg st="6" end="6"/>
                                            </p:txEl>
                                          </p:spTgt>
                                        </p:tgtEl>
                                      </p:cBhvr>
                                    </p:animEffect>
                                  </p:childTnLst>
                                </p:cTn>
                              </p:par>
                            </p:childTnLst>
                          </p:cTn>
                        </p:par>
                        <p:par>
                          <p:cTn id="64" fill="hold">
                            <p:stCondLst>
                              <p:cond delay="7500"/>
                            </p:stCondLst>
                            <p:childTnLst>
                              <p:par>
                                <p:cTn id="65" presetID="22" presetClass="entr" presetSubtype="1" fill="hold" nodeType="afterEffect">
                                  <p:stCondLst>
                                    <p:cond delay="0"/>
                                  </p:stCondLst>
                                  <p:childTnLst>
                                    <p:set>
                                      <p:cBhvr>
                                        <p:cTn id="66" dur="1" fill="hold">
                                          <p:stCondLst>
                                            <p:cond delay="0"/>
                                          </p:stCondLst>
                                        </p:cTn>
                                        <p:tgtEl>
                                          <p:spTgt spid="122884">
                                            <p:txEl>
                                              <p:pRg st="7" end="7"/>
                                            </p:txEl>
                                          </p:spTgt>
                                        </p:tgtEl>
                                        <p:attrNameLst>
                                          <p:attrName>style.visibility</p:attrName>
                                        </p:attrNameLst>
                                      </p:cBhvr>
                                      <p:to>
                                        <p:strVal val="visible"/>
                                      </p:to>
                                    </p:set>
                                    <p:animEffect transition="in" filter="wipe(up)">
                                      <p:cBhvr>
                                        <p:cTn id="67" dur="500"/>
                                        <p:tgtEl>
                                          <p:spTgt spid="122884">
                                            <p:txEl>
                                              <p:pRg st="7" end="7"/>
                                            </p:txEl>
                                          </p:spTgt>
                                        </p:tgtEl>
                                      </p:cBhvr>
                                    </p:animEffect>
                                  </p:childTnLst>
                                </p:cTn>
                              </p:par>
                            </p:childTnLst>
                          </p:cTn>
                        </p:par>
                        <p:par>
                          <p:cTn id="68" fill="hold">
                            <p:stCondLst>
                              <p:cond delay="8000"/>
                            </p:stCondLst>
                            <p:childTnLst>
                              <p:par>
                                <p:cTn id="69" presetID="22" presetClass="entr" presetSubtype="1" fill="hold" nodeType="afterEffect">
                                  <p:stCondLst>
                                    <p:cond delay="0"/>
                                  </p:stCondLst>
                                  <p:childTnLst>
                                    <p:set>
                                      <p:cBhvr>
                                        <p:cTn id="70" dur="1" fill="hold">
                                          <p:stCondLst>
                                            <p:cond delay="0"/>
                                          </p:stCondLst>
                                        </p:cTn>
                                        <p:tgtEl>
                                          <p:spTgt spid="122884">
                                            <p:txEl>
                                              <p:pRg st="8" end="8"/>
                                            </p:txEl>
                                          </p:spTgt>
                                        </p:tgtEl>
                                        <p:attrNameLst>
                                          <p:attrName>style.visibility</p:attrName>
                                        </p:attrNameLst>
                                      </p:cBhvr>
                                      <p:to>
                                        <p:strVal val="visible"/>
                                      </p:to>
                                    </p:set>
                                    <p:animEffect transition="in" filter="wipe(up)">
                                      <p:cBhvr>
                                        <p:cTn id="71" dur="500"/>
                                        <p:tgtEl>
                                          <p:spTgt spid="122884">
                                            <p:txEl>
                                              <p:pRg st="8" end="8"/>
                                            </p:txEl>
                                          </p:spTgt>
                                        </p:tgtEl>
                                      </p:cBhvr>
                                    </p:animEffect>
                                  </p:childTnLst>
                                </p:cTn>
                              </p:par>
                            </p:childTnLst>
                          </p:cTn>
                        </p:par>
                        <p:par>
                          <p:cTn id="72" fill="hold">
                            <p:stCondLst>
                              <p:cond delay="8500"/>
                            </p:stCondLst>
                            <p:childTnLst>
                              <p:par>
                                <p:cTn id="73" presetID="22" presetClass="entr" presetSubtype="1" fill="hold" nodeType="afterEffect">
                                  <p:stCondLst>
                                    <p:cond delay="0"/>
                                  </p:stCondLst>
                                  <p:childTnLst>
                                    <p:set>
                                      <p:cBhvr>
                                        <p:cTn id="74" dur="1" fill="hold">
                                          <p:stCondLst>
                                            <p:cond delay="0"/>
                                          </p:stCondLst>
                                        </p:cTn>
                                        <p:tgtEl>
                                          <p:spTgt spid="122884">
                                            <p:txEl>
                                              <p:pRg st="9" end="9"/>
                                            </p:txEl>
                                          </p:spTgt>
                                        </p:tgtEl>
                                        <p:attrNameLst>
                                          <p:attrName>style.visibility</p:attrName>
                                        </p:attrNameLst>
                                      </p:cBhvr>
                                      <p:to>
                                        <p:strVal val="visible"/>
                                      </p:to>
                                    </p:set>
                                    <p:animEffect transition="in" filter="wipe(up)">
                                      <p:cBhvr>
                                        <p:cTn id="75" dur="500"/>
                                        <p:tgtEl>
                                          <p:spTgt spid="122884">
                                            <p:txEl>
                                              <p:pRg st="9" end="9"/>
                                            </p:txEl>
                                          </p:spTgt>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122884">
                                            <p:txEl>
                                              <p:pRg st="10" end="10"/>
                                            </p:txEl>
                                          </p:spTgt>
                                        </p:tgtEl>
                                        <p:attrNameLst>
                                          <p:attrName>style.visibility</p:attrName>
                                        </p:attrNameLst>
                                      </p:cBhvr>
                                      <p:to>
                                        <p:strVal val="visible"/>
                                      </p:to>
                                    </p:set>
                                    <p:animEffect transition="in" filter="wipe(up)">
                                      <p:cBhvr>
                                        <p:cTn id="79" dur="500"/>
                                        <p:tgtEl>
                                          <p:spTgt spid="122884">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Verve">
  <a:themeElements>
    <a:clrScheme name="Module">
      <a:dk1>
        <a:sysClr val="windowText" lastClr="000000"/>
      </a:dk1>
      <a:lt1>
        <a:sysClr val="window" lastClr="FFFFFF"/>
      </a:lt1>
      <a:dk2>
        <a:srgbClr val="5A6378"/>
      </a:dk2>
      <a:lt2>
        <a:srgbClr val="D4D4D6"/>
      </a:lt2>
      <a:accent1>
        <a:srgbClr val="F0AD00"/>
      </a:accent1>
      <a:accent2>
        <a:srgbClr val="60B5CC"/>
      </a:accent2>
      <a:accent3>
        <a:srgbClr val="E66C7D"/>
      </a:accent3>
      <a:accent4>
        <a:srgbClr val="6BB76D"/>
      </a:accent4>
      <a:accent5>
        <a:srgbClr val="E88651"/>
      </a:accent5>
      <a:accent6>
        <a:srgbClr val="C64847"/>
      </a:accent6>
      <a:hlink>
        <a:srgbClr val="168BBA"/>
      </a:hlink>
      <a:folHlink>
        <a:srgbClr val="680000"/>
      </a:folHlink>
    </a:clrScheme>
    <a:fontScheme name="Verve">
      <a:majorFont>
        <a:latin typeface="Century Gothic"/>
        <a:ea typeface=""/>
        <a:cs typeface=""/>
        <a:font script="Jpan" typeface="HGｺﾞｼｯｸM"/>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Verve">
      <a:fillStyleLst>
        <a:solidFill>
          <a:schemeClr val="phClr"/>
        </a:solidFill>
        <a:gradFill rotWithShape="1">
          <a:gsLst>
            <a:gs pos="0">
              <a:schemeClr val="phClr">
                <a:tint val="10000"/>
                <a:satMod val="300000"/>
              </a:schemeClr>
            </a:gs>
            <a:gs pos="34000">
              <a:schemeClr val="phClr">
                <a:tint val="13500"/>
                <a:satMod val="250000"/>
              </a:schemeClr>
            </a:gs>
            <a:gs pos="100000">
              <a:schemeClr val="phClr">
                <a:tint val="60000"/>
                <a:satMod val="200000"/>
              </a:schemeClr>
            </a:gs>
          </a:gsLst>
          <a:path path="circle">
            <a:fillToRect l="50000" t="155000" r="50000" b="-55000"/>
          </a:path>
        </a:gradFill>
        <a:gradFill rotWithShape="1">
          <a:gsLst>
            <a:gs pos="0">
              <a:schemeClr val="phClr">
                <a:tint val="60000"/>
                <a:satMod val="160000"/>
              </a:schemeClr>
            </a:gs>
            <a:gs pos="46000">
              <a:schemeClr val="phClr">
                <a:tint val="86000"/>
                <a:satMod val="160000"/>
              </a:schemeClr>
            </a:gs>
            <a:gs pos="100000">
              <a:schemeClr val="phClr">
                <a:shade val="40000"/>
                <a:satMod val="160000"/>
              </a:schemeClr>
            </a:gs>
          </a:gsLst>
          <a:path path="circle">
            <a:fillToRect l="50000" t="155000" r="50000" b="-55000"/>
          </a:path>
        </a:gradFill>
      </a:fillStyleLst>
      <a:lnStyleLst>
        <a:ln w="9525" cap="flat" cmpd="sng" algn="ctr">
          <a:solidFill>
            <a:schemeClr val="phClr">
              <a:satMod val="12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63500" dist="25400" dir="14700000" algn="t" rotWithShape="0">
              <a:srgbClr val="000000">
                <a:alpha val="50000"/>
              </a:srgbClr>
            </a:outerShdw>
          </a:effectLst>
        </a:effectStyle>
        <a:effectStyle>
          <a:effectLst>
            <a:outerShdw blurRad="50800" dist="38100" dir="14700000" algn="t" rotWithShape="0">
              <a:srgbClr val="000000">
                <a:alpha val="60000"/>
              </a:srgbClr>
            </a:outerShdw>
          </a:effectLst>
        </a:effectStyle>
        <a:effectStyle>
          <a:effectLst>
            <a:outerShdw blurRad="50800" dist="38100" dir="14700000" algn="t" rotWithShape="0">
              <a:srgbClr val="000000">
                <a:alpha val="60000"/>
              </a:srgbClr>
            </a:outerShdw>
          </a:effectLst>
          <a:scene3d>
            <a:camera prst="orthographicFront" fov="0">
              <a:rot lat="0" lon="0" rev="0"/>
            </a:camera>
            <a:lightRig rig="contrasting" dir="t">
              <a:rot lat="0" lon="0" rev="3600000"/>
            </a:lightRig>
          </a:scene3d>
          <a:sp3d prstMaterial="plastic">
            <a:bevelT w="127000" h="38200" prst="relaxedInset"/>
            <a:contourClr>
              <a:schemeClr val="phClr"/>
            </a:contourClr>
          </a:sp3d>
        </a:effectStyle>
      </a:effectStyleLst>
      <a:bgFillStyleLst>
        <a:solidFill>
          <a:schemeClr val="phClr"/>
        </a:solidFill>
        <a:gradFill rotWithShape="1">
          <a:gsLst>
            <a:gs pos="0">
              <a:schemeClr val="phClr">
                <a:shade val="48000"/>
                <a:satMod val="230000"/>
              </a:schemeClr>
            </a:gs>
            <a:gs pos="60000">
              <a:schemeClr val="phClr">
                <a:shade val="92000"/>
                <a:satMod val="230000"/>
              </a:schemeClr>
            </a:gs>
            <a:gs pos="100000">
              <a:schemeClr val="phClr">
                <a:tint val="85000"/>
                <a:satMod val="400000"/>
              </a:schemeClr>
            </a:gs>
          </a:gsLst>
          <a:lin ang="5400000" scaled="0"/>
        </a:gradFill>
        <a:blipFill>
          <a:blip xmlns:r="http://schemas.openxmlformats.org/officeDocument/2006/relationships" r:embed="rId1">
            <a:duotone>
              <a:schemeClr val="phClr">
                <a:shade val="1200"/>
                <a:satMod val="150000"/>
              </a:schemeClr>
              <a:schemeClr val="phClr">
                <a:tint val="90000"/>
                <a:satMod val="150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5076</TotalTime>
  <Words>7860</Words>
  <Application>Microsoft Macintosh PowerPoint</Application>
  <PresentationFormat>On-screen Show (4:3)</PresentationFormat>
  <Paragraphs>782</Paragraphs>
  <Slides>39</Slides>
  <Notes>39</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39</vt:i4>
      </vt:variant>
    </vt:vector>
  </HeadingPairs>
  <TitlesOfParts>
    <vt:vector size="44" baseType="lpstr">
      <vt:lpstr>Arial</vt:lpstr>
      <vt:lpstr>Century Gothic</vt:lpstr>
      <vt:lpstr>Wingdings</vt:lpstr>
      <vt:lpstr>Wingdings 2</vt:lpstr>
      <vt:lpstr>Verve</vt:lpstr>
      <vt:lpstr>Chapter 8</vt:lpstr>
      <vt:lpstr>At the end of this presentation, you should be able to:</vt:lpstr>
      <vt:lpstr>At the end of this presentation, you should be able to:</vt:lpstr>
      <vt:lpstr>Product Decisions for Marketing Strategy Planning (Exhibit 8-1)</vt:lpstr>
      <vt:lpstr>Product Quality and Customer Needs</vt:lpstr>
      <vt:lpstr>Whole Product Lines Must Be Developed Too </vt:lpstr>
      <vt:lpstr>Product Assortment, Product Line, or Individual Product?</vt:lpstr>
      <vt:lpstr>Examples of Possible Blends of Physical Goods and Services in a Product (Exhibit 8-2)</vt:lpstr>
      <vt:lpstr>Reducing the Uncertainty of Services</vt:lpstr>
      <vt:lpstr>Technology and Intelligent Agents Add Value to Products</vt:lpstr>
      <vt:lpstr>Recognized Trademarks and Symbols Help in Promotion (Exhibit 8-3)</vt:lpstr>
      <vt:lpstr>Conditions Favorable to Branding</vt:lpstr>
      <vt:lpstr>Achieving Brand Familiarity is Not Easy</vt:lpstr>
      <vt:lpstr>Brand Familiarity </vt:lpstr>
      <vt:lpstr>Characteristics of a Good  Brand Name (Exhibit 8-4)</vt:lpstr>
      <vt:lpstr>A Good Brand Name?</vt:lpstr>
      <vt:lpstr>Protecting Brand Names and Trademarks</vt:lpstr>
      <vt:lpstr>What Kind of Brand to Use?</vt:lpstr>
      <vt:lpstr>Licensing</vt:lpstr>
      <vt:lpstr>Who Should Do the Branding?</vt:lpstr>
      <vt:lpstr>Checking Your Knowledge</vt:lpstr>
      <vt:lpstr>Packaging Promotes, Protects, and Enhances</vt:lpstr>
      <vt:lpstr>Checking Your Knowledge</vt:lpstr>
      <vt:lpstr>What Is Socially Responsible Packaging?</vt:lpstr>
      <vt:lpstr>Warranty Policies Are a Part of Strategy Planning</vt:lpstr>
      <vt:lpstr>Checking Your Knowledge</vt:lpstr>
      <vt:lpstr>Product Classes Help Plan Marketing Strategies</vt:lpstr>
      <vt:lpstr>Consumer Product Classes (Exhibit 8-6)</vt:lpstr>
      <vt:lpstr>Classifying consumer products</vt:lpstr>
      <vt:lpstr>Classifying consumer products</vt:lpstr>
      <vt:lpstr>Classifying consumer products</vt:lpstr>
      <vt:lpstr>Classifying consumer products</vt:lpstr>
      <vt:lpstr>Classifying consumer products</vt:lpstr>
      <vt:lpstr>Checking Your Knowledge</vt:lpstr>
      <vt:lpstr>Business Products Are Different </vt:lpstr>
      <vt:lpstr>Business Product Classes – How They Are Defined (Exhibit 8-8)</vt:lpstr>
      <vt:lpstr>Key Terms</vt:lpstr>
      <vt:lpstr>Key Terms</vt:lpstr>
      <vt:lpstr>Key Terms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Jagruti</dc:creator>
  <cp:lastModifiedBy>Constance Rossum</cp:lastModifiedBy>
  <cp:revision>1181</cp:revision>
  <dcterms:created xsi:type="dcterms:W3CDTF">2010-05-28T04:39:50Z</dcterms:created>
  <dcterms:modified xsi:type="dcterms:W3CDTF">2019-03-11T23:34:51Z</dcterms:modified>
</cp:coreProperties>
</file>